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sldIdLst>
    <p:sldId id="257" r:id="rId5"/>
    <p:sldId id="260" r:id="rId6"/>
    <p:sldId id="286" r:id="rId7"/>
    <p:sldId id="275" r:id="rId8"/>
    <p:sldId id="288" r:id="rId9"/>
    <p:sldId id="273" r:id="rId10"/>
    <p:sldId id="261" r:id="rId11"/>
    <p:sldId id="263" r:id="rId12"/>
    <p:sldId id="278" r:id="rId13"/>
    <p:sldId id="262" r:id="rId14"/>
    <p:sldId id="289" r:id="rId15"/>
    <p:sldId id="271" r:id="rId16"/>
    <p:sldId id="284" r:id="rId17"/>
    <p:sldId id="281" r:id="rId18"/>
    <p:sldId id="274" r:id="rId19"/>
    <p:sldId id="28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59" autoAdjust="0"/>
    <p:restoredTop sz="94660"/>
  </p:normalViewPr>
  <p:slideViewPr>
    <p:cSldViewPr snapToGrid="0">
      <p:cViewPr varScale="1">
        <p:scale>
          <a:sx n="115" d="100"/>
          <a:sy n="115" d="100"/>
        </p:scale>
        <p:origin x="276"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hdphoto1.wdp>
</file>

<file path=ppt/media/hdphoto2.wdp>
</file>

<file path=ppt/media/hdphoto3.wdp>
</file>

<file path=ppt/media/image1.png>
</file>

<file path=ppt/media/image10.png>
</file>

<file path=ppt/media/image10.svg>
</file>

<file path=ppt/media/image11.jpeg>
</file>

<file path=ppt/media/image12.jpeg>
</file>

<file path=ppt/media/image13.png>
</file>

<file path=ppt/media/image14.png>
</file>

<file path=ppt/media/image15.png>
</file>

<file path=ppt/media/image16.png>
</file>

<file path=ppt/media/image17.png>
</file>

<file path=ppt/media/image17.svg>
</file>

<file path=ppt/media/image18.png>
</file>

<file path=ppt/media/image19.png>
</file>

<file path=ppt/media/image2.png>
</file>

<file path=ppt/media/image2.svg>
</file>

<file path=ppt/media/image20.tiff>
</file>

<file path=ppt/media/image21.png>
</file>

<file path=ppt/media/image22.jpeg>
</file>

<file path=ppt/media/image23.pn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png>
</file>

<file path=ppt/media/image35.jpeg>
</file>

<file path=ppt/media/image36.png>
</file>

<file path=ppt/media/image37.png>
</file>

<file path=ppt/media/image38.jpeg>
</file>

<file path=ppt/media/image39.png>
</file>

<file path=ppt/media/image4.png>
</file>

<file path=ppt/media/image40.jpeg>
</file>

<file path=ppt/media/image41.jpeg>
</file>

<file path=ppt/media/image42.jpeg>
</file>

<file path=ppt/media/image43.tiff>
</file>

<file path=ppt/media/image5.jpeg>
</file>

<file path=ppt/media/image6.png>
</file>

<file path=ppt/media/image7.png>
</file>

<file path=ppt/media/image8.jpe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9DACA7-B14B-4744-BA92-B91D2572C562}" type="datetimeFigureOut">
              <a:rPr lang="en-GB" smtClean="0"/>
              <a:t>02/10/2024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D001DC-DA62-4757-A27A-64A1D6AFF66C}" type="slidenum">
              <a:rPr lang="en-GB" smtClean="0"/>
              <a:t>‹#›</a:t>
            </a:fld>
            <a:endParaRPr lang="en-GB"/>
          </a:p>
        </p:txBody>
      </p:sp>
    </p:spTree>
    <p:extLst>
      <p:ext uri="{BB962C8B-B14F-4D97-AF65-F5344CB8AC3E}">
        <p14:creationId xmlns:p14="http://schemas.microsoft.com/office/powerpoint/2010/main" val="493869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3D2189A5-816E-4996-A0BF-08CD88E91D31}" type="slidenum">
              <a:rPr lang="LID4096" smtClean="0"/>
              <a:t>1</a:t>
            </a:fld>
            <a:endParaRPr lang="LID4096"/>
          </a:p>
        </p:txBody>
      </p:sp>
    </p:spTree>
    <p:extLst>
      <p:ext uri="{BB962C8B-B14F-4D97-AF65-F5344CB8AC3E}">
        <p14:creationId xmlns:p14="http://schemas.microsoft.com/office/powerpoint/2010/main" val="3800153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C3154B96-2A7E-4A1A-A269-7D09E254A191}" type="datetimeFigureOut">
              <a:rPr lang="en-GB" smtClean="0"/>
              <a:t>02/10/2024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769462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3154B96-2A7E-4A1A-A269-7D09E254A191}" type="datetimeFigureOut">
              <a:rPr lang="en-GB" smtClean="0"/>
              <a:t>02/10/2024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3698383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3154B96-2A7E-4A1A-A269-7D09E254A191}" type="datetimeFigureOut">
              <a:rPr lang="en-GB" smtClean="0"/>
              <a:t>02/10/2024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2102850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el en objec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720000" y="0"/>
            <a:ext cx="11112000" cy="900000"/>
          </a:xfrm>
        </p:spPr>
        <p:txBody>
          <a:bodyPr anchor="ctr" anchorCtr="0">
            <a:normAutofit/>
          </a:bodyPr>
          <a:lstStyle>
            <a:lvl1pPr>
              <a:defRPr sz="2400" b="1" baseline="0">
                <a:solidFill>
                  <a:schemeClr val="accent1"/>
                </a:solidFill>
                <a:latin typeface="Calibri" panose="020F0502020204030204" pitchFamily="34" charset="0"/>
              </a:defRPr>
            </a:lvl1pPr>
          </a:lstStyle>
          <a:p>
            <a:r>
              <a:rPr lang="nl-NL" dirty="0"/>
              <a:t>Klik en typ de titel</a:t>
            </a:r>
            <a:endParaRPr lang="nl-BE" dirty="0"/>
          </a:p>
        </p:txBody>
      </p:sp>
      <p:sp>
        <p:nvSpPr>
          <p:cNvPr id="3" name="Tijdelijke aanduiding voor datum 2"/>
          <p:cNvSpPr>
            <a:spLocks noGrp="1"/>
          </p:cNvSpPr>
          <p:nvPr>
            <p:ph type="dt" sz="half" idx="10"/>
          </p:nvPr>
        </p:nvSpPr>
        <p:spPr>
          <a:xfrm>
            <a:off x="720000" y="6572798"/>
            <a:ext cx="1248000" cy="288000"/>
          </a:xfrm>
        </p:spPr>
        <p:txBody>
          <a:bodyPr/>
          <a:lstStyle/>
          <a:p>
            <a:fld id="{BF4EC7F0-1475-45E6-A2E7-1B45450E131C}" type="datetime1">
              <a:rPr lang="en-US" smtClean="0"/>
              <a:t>10/2/2024</a:t>
            </a:fld>
            <a:endParaRPr lang="nl-BE"/>
          </a:p>
        </p:txBody>
      </p:sp>
      <p:sp>
        <p:nvSpPr>
          <p:cNvPr id="4" name="Tijdelijke aanduiding voor voettekst 3"/>
          <p:cNvSpPr>
            <a:spLocks noGrp="1"/>
          </p:cNvSpPr>
          <p:nvPr>
            <p:ph type="ftr" sz="quarter" idx="11"/>
          </p:nvPr>
        </p:nvSpPr>
        <p:spPr>
          <a:xfrm>
            <a:off x="2054133" y="6572800"/>
            <a:ext cx="2640000" cy="288000"/>
          </a:xfrm>
        </p:spPr>
        <p:txBody>
          <a:bodyPr/>
          <a:lstStyle/>
          <a:p>
            <a:endParaRPr lang="nl-BE"/>
          </a:p>
        </p:txBody>
      </p:sp>
      <p:sp>
        <p:nvSpPr>
          <p:cNvPr id="5" name="Tijdelijke aanduiding voor dianummer 4"/>
          <p:cNvSpPr>
            <a:spLocks noGrp="1"/>
          </p:cNvSpPr>
          <p:nvPr>
            <p:ph type="sldNum" sz="quarter" idx="12"/>
          </p:nvPr>
        </p:nvSpPr>
        <p:spPr>
          <a:xfrm>
            <a:off x="10819823" y="6570000"/>
            <a:ext cx="1248000" cy="288000"/>
          </a:xfrm>
        </p:spPr>
        <p:txBody>
          <a:bodyPr/>
          <a:lstStyle/>
          <a:p>
            <a:fld id="{CBB2B150-AC9E-468B-812B-D34E7A05C9B8}" type="slidenum">
              <a:rPr lang="nl-BE" smtClean="0"/>
              <a:pPr/>
              <a:t>‹#›</a:t>
            </a:fld>
            <a:endParaRPr lang="nl-BE" dirty="0"/>
          </a:p>
        </p:txBody>
      </p:sp>
      <p:sp>
        <p:nvSpPr>
          <p:cNvPr id="6" name="Tijdelijke aanduiding voor tekst 2"/>
          <p:cNvSpPr>
            <a:spLocks noGrp="1"/>
          </p:cNvSpPr>
          <p:nvPr>
            <p:ph idx="1" hasCustomPrompt="1"/>
          </p:nvPr>
        </p:nvSpPr>
        <p:spPr>
          <a:xfrm>
            <a:off x="720000" y="1129856"/>
            <a:ext cx="11112000" cy="5211672"/>
          </a:xfrm>
          <a:prstGeom prst="rect">
            <a:avLst/>
          </a:prstGeom>
        </p:spPr>
        <p:txBody>
          <a:bodyPr vert="horz" lIns="0" tIns="0" rIns="0" bIns="0" rtlCol="0">
            <a:noAutofit/>
          </a:bodyPr>
          <a:lstStyle>
            <a:lvl1pPr>
              <a:defRPr sz="2000" baseline="0">
                <a:solidFill>
                  <a:schemeClr val="tx1">
                    <a:lumMod val="50000"/>
                  </a:schemeClr>
                </a:solidFill>
                <a:latin typeface="Calibri" panose="020F0502020204030204" pitchFamily="34" charset="0"/>
              </a:defRPr>
            </a:lvl1pPr>
            <a:lvl2pPr>
              <a:defRPr sz="1800" baseline="0">
                <a:solidFill>
                  <a:schemeClr val="tx1">
                    <a:lumMod val="50000"/>
                  </a:schemeClr>
                </a:solidFill>
                <a:latin typeface="Calibri" panose="020F0502020204030204" pitchFamily="34" charset="0"/>
              </a:defRPr>
            </a:lvl2pPr>
            <a:lvl3pPr>
              <a:defRPr sz="1600" baseline="0">
                <a:solidFill>
                  <a:schemeClr val="tx1">
                    <a:lumMod val="50000"/>
                  </a:schemeClr>
                </a:solidFill>
                <a:latin typeface="Calibri" panose="020F0502020204030204" pitchFamily="34" charset="0"/>
              </a:defRPr>
            </a:lvl3pPr>
            <a:lvl4pPr>
              <a:defRPr sz="1400" baseline="0">
                <a:solidFill>
                  <a:schemeClr val="tx1">
                    <a:lumMod val="50000"/>
                  </a:schemeClr>
                </a:solidFill>
                <a:latin typeface="Calibri" panose="020F0502020204030204" pitchFamily="34" charset="0"/>
              </a:defRPr>
            </a:lvl4pPr>
            <a:lvl5pPr>
              <a:defRPr sz="1200" baseline="0">
                <a:solidFill>
                  <a:schemeClr val="tx1">
                    <a:lumMod val="50000"/>
                  </a:schemeClr>
                </a:solidFill>
                <a:latin typeface="Calibri" panose="020F0502020204030204" pitchFamily="34" charset="0"/>
              </a:defRPr>
            </a:lvl5pPr>
          </a:lstStyle>
          <a:p>
            <a:pPr lvl="0"/>
            <a:r>
              <a:rPr lang="nl-NL" dirty="0"/>
              <a:t>Klik en typ de tekst</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cxnSp>
        <p:nvCxnSpPr>
          <p:cNvPr id="8" name="Straight Connector 7"/>
          <p:cNvCxnSpPr/>
          <p:nvPr userDrawn="1"/>
        </p:nvCxnSpPr>
        <p:spPr>
          <a:xfrm>
            <a:off x="647867" y="676131"/>
            <a:ext cx="11184133"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9172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3154B96-2A7E-4A1A-A269-7D09E254A191}" type="datetimeFigureOut">
              <a:rPr lang="en-GB" smtClean="0"/>
              <a:t>02/10/2024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1123232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3154B96-2A7E-4A1A-A269-7D09E254A191}" type="datetimeFigureOut">
              <a:rPr lang="en-GB" smtClean="0"/>
              <a:t>02/10/2024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1164754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C3154B96-2A7E-4A1A-A269-7D09E254A191}" type="datetimeFigureOut">
              <a:rPr lang="en-GB" smtClean="0"/>
              <a:t>02/10/2024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2248469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C3154B96-2A7E-4A1A-A269-7D09E254A191}" type="datetimeFigureOut">
              <a:rPr lang="en-GB" smtClean="0"/>
              <a:t>02/10/2024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860406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C3154B96-2A7E-4A1A-A269-7D09E254A191}" type="datetimeFigureOut">
              <a:rPr lang="en-GB" smtClean="0"/>
              <a:t>02/10/2024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3122422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154B96-2A7E-4A1A-A269-7D09E254A191}" type="datetimeFigureOut">
              <a:rPr lang="en-GB" smtClean="0"/>
              <a:t>02/10/2024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2897839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154B96-2A7E-4A1A-A269-7D09E254A191}" type="datetimeFigureOut">
              <a:rPr lang="en-GB" smtClean="0"/>
              <a:t>02/10/2024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2199327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154B96-2A7E-4A1A-A269-7D09E254A191}" type="datetimeFigureOut">
              <a:rPr lang="en-GB" smtClean="0"/>
              <a:t>02/10/2024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1430BA2-EDFD-493A-93CE-79B71274CA35}" type="slidenum">
              <a:rPr lang="en-GB" smtClean="0"/>
              <a:t>‹#›</a:t>
            </a:fld>
            <a:endParaRPr lang="en-GB"/>
          </a:p>
        </p:txBody>
      </p:sp>
    </p:spTree>
    <p:extLst>
      <p:ext uri="{BB962C8B-B14F-4D97-AF65-F5344CB8AC3E}">
        <p14:creationId xmlns:p14="http://schemas.microsoft.com/office/powerpoint/2010/main" val="3048776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154B96-2A7E-4A1A-A269-7D09E254A191}" type="datetimeFigureOut">
              <a:rPr lang="en-GB" smtClean="0"/>
              <a:t>02/10/2024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430BA2-EDFD-493A-93CE-79B71274CA35}" type="slidenum">
              <a:rPr lang="en-GB" smtClean="0"/>
              <a:t>‹#›</a:t>
            </a:fld>
            <a:endParaRPr lang="en-GB"/>
          </a:p>
        </p:txBody>
      </p:sp>
    </p:spTree>
    <p:extLst>
      <p:ext uri="{BB962C8B-B14F-4D97-AF65-F5344CB8AC3E}">
        <p14:creationId xmlns:p14="http://schemas.microsoft.com/office/powerpoint/2010/main" val="25941448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image" Target="../media/image37.png"/><Relationship Id="rId7"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38.jpeg"/><Relationship Id="rId11" Type="http://schemas.openxmlformats.org/officeDocument/2006/relationships/image" Target="../media/image42.jpeg"/><Relationship Id="rId5" Type="http://schemas.openxmlformats.org/officeDocument/2006/relationships/image" Target="../media/image21.png"/><Relationship Id="rId10" Type="http://schemas.openxmlformats.org/officeDocument/2006/relationships/image" Target="../media/image41.jpeg"/><Relationship Id="rId4" Type="http://schemas.microsoft.com/office/2007/relationships/hdphoto" Target="../media/hdphoto3.wdp"/><Relationship Id="rId9" Type="http://schemas.openxmlformats.org/officeDocument/2006/relationships/image" Target="../media/image40.jpeg"/></Relationships>
</file>

<file path=ppt/slides/_rels/slide16.xml.rels><?xml version="1.0" encoding="UTF-8" standalone="yes"?>
<Relationships xmlns="http://schemas.openxmlformats.org/package/2006/relationships"><Relationship Id="rId2" Type="http://schemas.openxmlformats.org/officeDocument/2006/relationships/image" Target="../media/image43.tif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4.png"/><Relationship Id="rId7" Type="http://schemas.openxmlformats.org/officeDocument/2006/relationships/image" Target="../media/image7.png"/><Relationship Id="rId12"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6.png"/><Relationship Id="rId11" Type="http://schemas.openxmlformats.org/officeDocument/2006/relationships/image" Target="../media/image11.jpeg"/><Relationship Id="rId5" Type="http://schemas.openxmlformats.org/officeDocument/2006/relationships/image" Target="../media/image5.jpeg"/><Relationship Id="rId10" Type="http://schemas.openxmlformats.org/officeDocument/2006/relationships/image" Target="../media/image10.png"/><Relationship Id="rId4" Type="http://schemas.openxmlformats.org/officeDocument/2006/relationships/image" Target="../media/image2.svg"/><Relationship Id="rId9" Type="http://schemas.openxmlformats.org/officeDocument/2006/relationships/image" Target="../media/image9.jpe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6" Type="http://schemas.openxmlformats.org/officeDocument/2006/relationships/image" Target="../media/image10.svg"/><Relationship Id="rId1" Type="http://schemas.openxmlformats.org/officeDocument/2006/relationships/slideLayout" Target="../slideLayouts/slideLayout12.xml"/><Relationship Id="rId11"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8.sv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17.sv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18.png"/><Relationship Id="rId5" Type="http://schemas.microsoft.com/office/2007/relationships/hdphoto" Target="../media/hdphoto1.wdp"/><Relationship Id="rId4" Type="http://schemas.openxmlformats.org/officeDocument/2006/relationships/image" Target="../media/image17.png"/><Relationship Id="rId9"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22.jpe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12.xml"/><Relationship Id="rId6" Type="http://schemas.openxmlformats.org/officeDocument/2006/relationships/image" Target="../media/image3.png"/><Relationship Id="rId5" Type="http://schemas.openxmlformats.org/officeDocument/2006/relationships/image" Target="../media/image29.jpeg"/><Relationship Id="rId4" Type="http://schemas.openxmlformats.org/officeDocument/2006/relationships/image" Target="../media/image28.jpeg"/></Relationships>
</file>

<file path=ppt/slides/_rels/slide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3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picture containing camera lens&#10;&#10;Description automatically generated">
            <a:extLst>
              <a:ext uri="{FF2B5EF4-FFF2-40B4-BE49-F238E27FC236}">
                <a16:creationId xmlns:a16="http://schemas.microsoft.com/office/drawing/2014/main" id="{DEE565C8-604C-4158-AD84-FB868F8E93CB}"/>
              </a:ext>
            </a:extLst>
          </p:cNvPr>
          <p:cNvPicPr>
            <a:picLocks noChangeAspect="1"/>
          </p:cNvPicPr>
          <p:nvPr/>
        </p:nvPicPr>
        <p:blipFill rotWithShape="1">
          <a:blip r:embed="rId3">
            <a:alphaModFix amt="35000"/>
            <a:duotone>
              <a:schemeClr val="bg2">
                <a:shade val="45000"/>
                <a:satMod val="135000"/>
              </a:schemeClr>
              <a:prstClr val="white"/>
            </a:duotone>
            <a:extLst>
              <a:ext uri="{28A0092B-C50C-407E-A947-70E740481C1C}">
                <a14:useLocalDpi xmlns:a14="http://schemas.microsoft.com/office/drawing/2010/main" val="0"/>
              </a:ext>
            </a:extLst>
          </a:blip>
          <a:srcRect t="22769" b="20840"/>
          <a:stretch/>
        </p:blipFill>
        <p:spPr>
          <a:xfrm>
            <a:off x="248" y="-1057"/>
            <a:ext cx="12191999" cy="6857990"/>
          </a:xfrm>
          <a:prstGeom prst="rect">
            <a:avLst/>
          </a:prstGeom>
        </p:spPr>
      </p:pic>
      <p:sp>
        <p:nvSpPr>
          <p:cNvPr id="40" name="Title 1">
            <a:extLst>
              <a:ext uri="{FF2B5EF4-FFF2-40B4-BE49-F238E27FC236}">
                <a16:creationId xmlns:a16="http://schemas.microsoft.com/office/drawing/2014/main" id="{C770281C-9B61-4ED1-9E88-A2256E48EBBE}"/>
              </a:ext>
            </a:extLst>
          </p:cNvPr>
          <p:cNvSpPr>
            <a:spLocks noGrp="1"/>
          </p:cNvSpPr>
          <p:nvPr>
            <p:ph type="ctrTitle"/>
          </p:nvPr>
        </p:nvSpPr>
        <p:spPr>
          <a:xfrm>
            <a:off x="1963391" y="497424"/>
            <a:ext cx="8336081" cy="3574778"/>
          </a:xfrm>
          <a:effectLst>
            <a:outerShdw blurRad="50800" dist="38100" dir="2700000" algn="tl" rotWithShape="0">
              <a:prstClr val="black">
                <a:alpha val="40000"/>
              </a:prstClr>
            </a:outerShdw>
          </a:effectLst>
        </p:spPr>
        <p:txBody>
          <a:bodyPr>
            <a:normAutofit/>
          </a:bodyPr>
          <a:lstStyle/>
          <a:p>
            <a:r>
              <a:rPr lang="en-US" sz="4000" dirty="0"/>
              <a:t>Mapping the transcriptional </a:t>
            </a:r>
            <a:r>
              <a:rPr lang="en-US" sz="4000" dirty="0" smtClean="0"/>
              <a:t>architecture of </a:t>
            </a:r>
            <a:r>
              <a:rPr lang="en-US" sz="4000" dirty="0"/>
              <a:t>bacterial </a:t>
            </a:r>
            <a:r>
              <a:rPr lang="en-US" sz="4000" dirty="0" smtClean="0"/>
              <a:t>viruses with </a:t>
            </a:r>
            <a:r>
              <a:rPr lang="en-US" sz="4000" dirty="0"/>
              <a:t>ONT-</a:t>
            </a:r>
            <a:r>
              <a:rPr lang="en-US" sz="4000" dirty="0" err="1"/>
              <a:t>cappable</a:t>
            </a:r>
            <a:r>
              <a:rPr lang="en-US" sz="4000" dirty="0"/>
              <a:t>-</a:t>
            </a:r>
            <a:r>
              <a:rPr lang="en-US" sz="4000" dirty="0" err="1"/>
              <a:t>seq</a:t>
            </a:r>
            <a:endParaRPr lang="LID4096" sz="4000" dirty="0">
              <a:ln w="0"/>
              <a:effectLst>
                <a:outerShdw blurRad="38100" dist="19050" dir="2700000" algn="tl" rotWithShape="0">
                  <a:schemeClr val="dk1">
                    <a:alpha val="40000"/>
                  </a:schemeClr>
                </a:outerShdw>
              </a:effectLst>
            </a:endParaRPr>
          </a:p>
        </p:txBody>
      </p:sp>
      <p:pic>
        <p:nvPicPr>
          <p:cNvPr id="53" name="Picture 8" descr="Logo KU Leuven – Images">
            <a:extLst>
              <a:ext uri="{FF2B5EF4-FFF2-40B4-BE49-F238E27FC236}">
                <a16:creationId xmlns:a16="http://schemas.microsoft.com/office/drawing/2014/main" id="{07A40C0A-C911-4D93-83DE-0DDD677B03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049" y="131662"/>
            <a:ext cx="1757586" cy="628337"/>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57"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63635" y="37865"/>
            <a:ext cx="852133" cy="853795"/>
          </a:xfrm>
          <a:prstGeom prst="rect">
            <a:avLst/>
          </a:prstGeom>
        </p:spPr>
      </p:pic>
      <p:sp>
        <p:nvSpPr>
          <p:cNvPr id="7" name="TextBox 6"/>
          <p:cNvSpPr txBox="1"/>
          <p:nvPr/>
        </p:nvSpPr>
        <p:spPr>
          <a:xfrm>
            <a:off x="3974689" y="4437018"/>
            <a:ext cx="4579235" cy="646331"/>
          </a:xfrm>
          <a:prstGeom prst="rect">
            <a:avLst/>
          </a:prstGeom>
          <a:noFill/>
        </p:spPr>
        <p:txBody>
          <a:bodyPr wrap="square" rtlCol="0">
            <a:spAutoFit/>
          </a:bodyPr>
          <a:lstStyle/>
          <a:p>
            <a:pPr algn="ctr"/>
            <a:r>
              <a:rPr lang="nl-BE" dirty="0"/>
              <a:t>Maarten </a:t>
            </a:r>
            <a:r>
              <a:rPr lang="nl-BE" dirty="0" smtClean="0"/>
              <a:t>Boon</a:t>
            </a:r>
          </a:p>
          <a:p>
            <a:pPr algn="ctr"/>
            <a:r>
              <a:rPr lang="en-GB" dirty="0">
                <a:solidFill>
                  <a:srgbClr val="00407A"/>
                </a:solidFill>
              </a:rPr>
              <a:t>Laboratory of Gene Technology, KU </a:t>
            </a:r>
            <a:r>
              <a:rPr lang="en-GB" dirty="0" smtClean="0">
                <a:solidFill>
                  <a:srgbClr val="00407A"/>
                </a:solidFill>
              </a:rPr>
              <a:t>Leuven</a:t>
            </a:r>
            <a:endParaRPr lang="en-GB" dirty="0">
              <a:solidFill>
                <a:srgbClr val="00407A"/>
              </a:solidFill>
            </a:endParaRPr>
          </a:p>
        </p:txBody>
      </p:sp>
    </p:spTree>
    <p:extLst>
      <p:ext uri="{BB962C8B-B14F-4D97-AF65-F5344CB8AC3E}">
        <p14:creationId xmlns:p14="http://schemas.microsoft.com/office/powerpoint/2010/main" val="19132780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47" descr="Chart&#10;&#10;Description automatically generated">
            <a:extLst>
              <a:ext uri="{FF2B5EF4-FFF2-40B4-BE49-F238E27FC236}">
                <a16:creationId xmlns:a16="http://schemas.microsoft.com/office/drawing/2014/main" id="{0FB1E2FE-3D23-4ED4-AFCE-A6FEC485D4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6865" y="1568062"/>
            <a:ext cx="7564582" cy="4340789"/>
          </a:xfrm>
          <a:prstGeom prst="rect">
            <a:avLst/>
          </a:prstGeom>
        </p:spPr>
      </p:pic>
      <p:cxnSp>
        <p:nvCxnSpPr>
          <p:cNvPr id="6" name="Straight Connector 5"/>
          <p:cNvCxnSpPr/>
          <p:nvPr/>
        </p:nvCxnSpPr>
        <p:spPr>
          <a:xfrm>
            <a:off x="4293300" y="1965603"/>
            <a:ext cx="0" cy="342000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42" name="Straight Connector 41"/>
          <p:cNvCxnSpPr/>
          <p:nvPr/>
        </p:nvCxnSpPr>
        <p:spPr>
          <a:xfrm>
            <a:off x="5850548" y="1943435"/>
            <a:ext cx="0" cy="342000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43" name="Straight Connector 42"/>
          <p:cNvCxnSpPr/>
          <p:nvPr/>
        </p:nvCxnSpPr>
        <p:spPr>
          <a:xfrm>
            <a:off x="8056190" y="1951748"/>
            <a:ext cx="0" cy="342000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44" name="Straight Connector 43"/>
          <p:cNvCxnSpPr/>
          <p:nvPr/>
        </p:nvCxnSpPr>
        <p:spPr>
          <a:xfrm>
            <a:off x="9006613" y="1957290"/>
            <a:ext cx="0" cy="3420000"/>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2" name="Title 1"/>
          <p:cNvSpPr>
            <a:spLocks noGrp="1"/>
          </p:cNvSpPr>
          <p:nvPr>
            <p:ph type="title"/>
          </p:nvPr>
        </p:nvSpPr>
        <p:spPr/>
        <p:txBody>
          <a:bodyPr/>
          <a:lstStyle/>
          <a:p>
            <a:r>
              <a:rPr lang="nl-BE" dirty="0" smtClean="0"/>
              <a:t>Terminators </a:t>
            </a:r>
            <a:r>
              <a:rPr lang="nl-BE" dirty="0" err="1" smtClean="0"/>
              <a:t>tweak</a:t>
            </a:r>
            <a:r>
              <a:rPr lang="nl-BE" dirty="0" smtClean="0"/>
              <a:t> transcript </a:t>
            </a:r>
            <a:r>
              <a:rPr lang="nl-BE" dirty="0" err="1" smtClean="0"/>
              <a:t>abundance</a:t>
            </a:r>
            <a:endParaRPr lang="en-GB" dirty="0"/>
          </a:p>
        </p:txBody>
      </p:sp>
      <p:sp>
        <p:nvSpPr>
          <p:cNvPr id="3" name="Content Placeholder 2"/>
          <p:cNvSpPr>
            <a:spLocks noGrp="1"/>
          </p:cNvSpPr>
          <p:nvPr>
            <p:ph idx="1"/>
          </p:nvPr>
        </p:nvSpPr>
        <p:spPr>
          <a:xfrm>
            <a:off x="720000" y="900000"/>
            <a:ext cx="10099823" cy="498020"/>
          </a:xfrm>
        </p:spPr>
        <p:txBody>
          <a:bodyPr/>
          <a:lstStyle/>
          <a:p>
            <a:pPr marL="0" indent="0">
              <a:buNone/>
            </a:pPr>
            <a:r>
              <a:rPr lang="nl-BE" dirty="0" err="1"/>
              <a:t>Identified</a:t>
            </a:r>
            <a:r>
              <a:rPr lang="nl-BE" dirty="0"/>
              <a:t> 351 TTS </a:t>
            </a:r>
            <a:r>
              <a:rPr lang="nl-BE" dirty="0" err="1"/>
              <a:t>across</a:t>
            </a:r>
            <a:r>
              <a:rPr lang="nl-BE" dirty="0"/>
              <a:t> 8 </a:t>
            </a:r>
            <a:r>
              <a:rPr lang="nl-BE" dirty="0" err="1"/>
              <a:t>phage</a:t>
            </a:r>
            <a:r>
              <a:rPr lang="nl-BE" dirty="0"/>
              <a:t> </a:t>
            </a:r>
            <a:r>
              <a:rPr lang="nl-BE" dirty="0" err="1"/>
              <a:t>genomes</a:t>
            </a:r>
            <a:endParaRPr lang="en-GB" dirty="0"/>
          </a:p>
          <a:p>
            <a:endParaRPr lang="nl-BE" dirty="0" smtClean="0"/>
          </a:p>
          <a:p>
            <a:endParaRPr lang="nl-BE" dirty="0" smtClean="0"/>
          </a:p>
          <a:p>
            <a:endParaRPr lang="nl-BE" dirty="0"/>
          </a:p>
          <a:p>
            <a:endParaRPr lang="nl-BE" dirty="0" smtClean="0"/>
          </a:p>
          <a:p>
            <a:endParaRPr lang="nl-BE" dirty="0"/>
          </a:p>
          <a:p>
            <a:endParaRPr lang="nl-BE" dirty="0" smtClean="0"/>
          </a:p>
          <a:p>
            <a:endParaRPr lang="nl-BE" dirty="0"/>
          </a:p>
          <a:p>
            <a:endParaRPr lang="nl-BE" dirty="0" smtClean="0"/>
          </a:p>
          <a:p>
            <a:endParaRPr lang="nl-BE" dirty="0"/>
          </a:p>
          <a:p>
            <a:endParaRPr lang="nl-BE" dirty="0" smtClean="0"/>
          </a:p>
          <a:p>
            <a:pPr marL="0" indent="0">
              <a:buNone/>
            </a:pPr>
            <a:endParaRPr lang="nl-BE" dirty="0" smtClean="0">
              <a:sym typeface="Wingdings" panose="05000000000000000000" pitchFamily="2" charset="2"/>
            </a:endParaRPr>
          </a:p>
          <a:p>
            <a:pPr marL="0" indent="0">
              <a:buNone/>
            </a:pPr>
            <a:r>
              <a:rPr lang="nl-BE" dirty="0" smtClean="0"/>
              <a:t> </a:t>
            </a:r>
            <a:endParaRPr lang="en-GB" dirty="0"/>
          </a:p>
          <a:p>
            <a:pPr>
              <a:buFont typeface="Wingdings" panose="05000000000000000000" pitchFamily="2" charset="2"/>
              <a:buChar char="à"/>
            </a:pPr>
            <a:endParaRPr lang="nl-BE" dirty="0">
              <a:sym typeface="Wingdings" panose="05000000000000000000" pitchFamily="2" charset="2"/>
            </a:endParaRPr>
          </a:p>
          <a:p>
            <a:pPr marL="0" indent="0">
              <a:buNone/>
            </a:pPr>
            <a:endParaRPr lang="en-GB" dirty="0"/>
          </a:p>
        </p:txBody>
      </p:sp>
      <p:pic>
        <p:nvPicPr>
          <p:cNvPr id="49" name="Picture 48"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39" name="Slide Number Placeholder 4"/>
          <p:cNvSpPr>
            <a:spLocks noGrp="1"/>
          </p:cNvSpPr>
          <p:nvPr>
            <p:ph type="sldNum" sz="quarter" idx="12"/>
          </p:nvPr>
        </p:nvSpPr>
        <p:spPr>
          <a:xfrm>
            <a:off x="10819823" y="6570000"/>
            <a:ext cx="1248000" cy="288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3" name="Rectangle 52"/>
          <p:cNvSpPr/>
          <p:nvPr/>
        </p:nvSpPr>
        <p:spPr>
          <a:xfrm>
            <a:off x="2366356" y="5937060"/>
            <a:ext cx="7243156" cy="369332"/>
          </a:xfrm>
          <a:prstGeom prst="rect">
            <a:avLst/>
          </a:prstGeom>
        </p:spPr>
        <p:txBody>
          <a:bodyPr wrap="square">
            <a:spAutoFit/>
          </a:bodyPr>
          <a:lstStyle/>
          <a:p>
            <a:pPr algn="ctr"/>
            <a:r>
              <a:rPr lang="nl-BE" b="1" dirty="0" err="1"/>
              <a:t>Functional</a:t>
            </a:r>
            <a:r>
              <a:rPr lang="nl-BE" b="1" dirty="0"/>
              <a:t> </a:t>
            </a:r>
            <a:r>
              <a:rPr lang="nl-BE" b="1" dirty="0" err="1"/>
              <a:t>relation</a:t>
            </a:r>
            <a:r>
              <a:rPr lang="nl-BE" b="1" dirty="0"/>
              <a:t> </a:t>
            </a:r>
            <a:r>
              <a:rPr lang="nl-BE" b="1" dirty="0" err="1"/>
              <a:t>within</a:t>
            </a:r>
            <a:r>
              <a:rPr lang="nl-BE" b="1" dirty="0"/>
              <a:t> </a:t>
            </a:r>
            <a:r>
              <a:rPr lang="nl-BE" b="1" dirty="0" err="1"/>
              <a:t>TUs</a:t>
            </a:r>
            <a:r>
              <a:rPr lang="nl-BE" b="1" dirty="0"/>
              <a:t>/</a:t>
            </a:r>
            <a:r>
              <a:rPr lang="nl-BE" b="1" dirty="0" err="1"/>
              <a:t>operons</a:t>
            </a:r>
            <a:r>
              <a:rPr lang="nl-BE" b="1" dirty="0"/>
              <a:t> </a:t>
            </a:r>
            <a:r>
              <a:rPr lang="nl-BE" b="1" dirty="0" err="1"/>
              <a:t>could</a:t>
            </a:r>
            <a:r>
              <a:rPr lang="nl-BE" b="1" dirty="0"/>
              <a:t> </a:t>
            </a:r>
            <a:r>
              <a:rPr lang="nl-BE" b="1" dirty="0" err="1"/>
              <a:t>aid</a:t>
            </a:r>
            <a:r>
              <a:rPr lang="nl-BE" b="1" dirty="0"/>
              <a:t> gene </a:t>
            </a:r>
            <a:r>
              <a:rPr lang="nl-BE" b="1" dirty="0" err="1"/>
              <a:t>annotation</a:t>
            </a:r>
            <a:endParaRPr lang="nl-BE" b="1" dirty="0"/>
          </a:p>
        </p:txBody>
      </p:sp>
      <p:sp>
        <p:nvSpPr>
          <p:cNvPr id="54" name="Rectangle 53"/>
          <p:cNvSpPr/>
          <p:nvPr/>
        </p:nvSpPr>
        <p:spPr>
          <a:xfrm>
            <a:off x="-8313" y="6570000"/>
            <a:ext cx="1640193" cy="261610"/>
          </a:xfrm>
          <a:prstGeom prst="rect">
            <a:avLst/>
          </a:prstGeom>
        </p:spPr>
        <p:txBody>
          <a:bodyPr wrap="none">
            <a:spAutoFit/>
          </a:bodyPr>
          <a:lstStyle/>
          <a:p>
            <a:r>
              <a:rPr lang="nl-BE" sz="1100" dirty="0" smtClean="0">
                <a:solidFill>
                  <a:schemeClr val="bg2">
                    <a:lumMod val="50000"/>
                  </a:schemeClr>
                </a:solidFill>
              </a:rPr>
              <a:t>Putzeys </a:t>
            </a:r>
            <a:r>
              <a:rPr lang="nl-BE" sz="1100" i="1" dirty="0">
                <a:solidFill>
                  <a:schemeClr val="bg2">
                    <a:lumMod val="50000"/>
                  </a:schemeClr>
                </a:solidFill>
              </a:rPr>
              <a:t>et al.</a:t>
            </a:r>
            <a:r>
              <a:rPr lang="nl-BE" sz="1100" dirty="0">
                <a:solidFill>
                  <a:schemeClr val="bg2">
                    <a:lumMod val="50000"/>
                  </a:schemeClr>
                </a:solidFill>
              </a:rPr>
              <a:t> CSBJ (2022)</a:t>
            </a:r>
            <a:endParaRPr lang="LID4096" sz="1100" dirty="0">
              <a:solidFill>
                <a:schemeClr val="bg2">
                  <a:lumMod val="50000"/>
                </a:schemeClr>
              </a:solidFill>
            </a:endParaRPr>
          </a:p>
        </p:txBody>
      </p:sp>
      <p:sp>
        <p:nvSpPr>
          <p:cNvPr id="56" name="Rectangle 55"/>
          <p:cNvSpPr/>
          <p:nvPr/>
        </p:nvSpPr>
        <p:spPr>
          <a:xfrm>
            <a:off x="642753" y="1206539"/>
            <a:ext cx="5345181" cy="400110"/>
          </a:xfrm>
          <a:prstGeom prst="rect">
            <a:avLst/>
          </a:prstGeom>
        </p:spPr>
        <p:txBody>
          <a:bodyPr wrap="none">
            <a:spAutoFit/>
          </a:bodyPr>
          <a:lstStyle/>
          <a:p>
            <a:r>
              <a:rPr lang="nl-BE" sz="2000" dirty="0"/>
              <a:t>&gt;50% </a:t>
            </a:r>
            <a:r>
              <a:rPr lang="nl-BE" sz="2000" dirty="0" err="1"/>
              <a:t>genes</a:t>
            </a:r>
            <a:r>
              <a:rPr lang="nl-BE" sz="2000" dirty="0"/>
              <a:t> </a:t>
            </a:r>
            <a:r>
              <a:rPr lang="nl-BE" sz="2000" dirty="0" err="1"/>
              <a:t>reside</a:t>
            </a:r>
            <a:r>
              <a:rPr lang="nl-BE" sz="2000" dirty="0"/>
              <a:t> in at </a:t>
            </a:r>
            <a:r>
              <a:rPr lang="nl-BE" sz="2000" dirty="0" err="1"/>
              <a:t>least</a:t>
            </a:r>
            <a:r>
              <a:rPr lang="nl-BE" sz="2000" dirty="0"/>
              <a:t> 2 </a:t>
            </a:r>
            <a:r>
              <a:rPr lang="nl-BE" sz="2000" dirty="0" err="1"/>
              <a:t>transcription</a:t>
            </a:r>
            <a:r>
              <a:rPr lang="nl-BE" sz="2000" dirty="0"/>
              <a:t> units</a:t>
            </a:r>
          </a:p>
        </p:txBody>
      </p:sp>
    </p:spTree>
    <p:extLst>
      <p:ext uri="{BB962C8B-B14F-4D97-AF65-F5344CB8AC3E}">
        <p14:creationId xmlns:p14="http://schemas.microsoft.com/office/powerpoint/2010/main" val="2045188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P spid="5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dirty="0" err="1" smtClean="0"/>
              <a:t>Infection</a:t>
            </a:r>
            <a:r>
              <a:rPr lang="nl-BE" dirty="0" smtClean="0"/>
              <a:t> stage-</a:t>
            </a:r>
            <a:r>
              <a:rPr lang="nl-BE" dirty="0" err="1" smtClean="0"/>
              <a:t>dependet</a:t>
            </a:r>
            <a:r>
              <a:rPr lang="nl-BE" dirty="0" smtClean="0"/>
              <a:t> </a:t>
            </a:r>
            <a:r>
              <a:rPr lang="nl-BE" dirty="0" err="1" smtClean="0"/>
              <a:t>transcription</a:t>
            </a:r>
            <a:r>
              <a:rPr lang="nl-BE" dirty="0" smtClean="0"/>
              <a:t> </a:t>
            </a:r>
            <a:r>
              <a:rPr lang="nl-BE" dirty="0" err="1" smtClean="0"/>
              <a:t>termination</a:t>
            </a:r>
            <a:endParaRPr lang="en-GB" dirty="0"/>
          </a:p>
        </p:txBody>
      </p:sp>
      <p:pic>
        <p:nvPicPr>
          <p:cNvPr id="49" name="Picture 48"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39" name="Slide Number Placeholder 4"/>
          <p:cNvSpPr>
            <a:spLocks noGrp="1"/>
          </p:cNvSpPr>
          <p:nvPr>
            <p:ph type="sldNum" sz="quarter" idx="12"/>
          </p:nvPr>
        </p:nvSpPr>
        <p:spPr>
          <a:xfrm>
            <a:off x="10819823" y="6570000"/>
            <a:ext cx="1248000" cy="288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4" name="Rectangle 53"/>
          <p:cNvSpPr/>
          <p:nvPr/>
        </p:nvSpPr>
        <p:spPr>
          <a:xfrm>
            <a:off x="-8313" y="6570000"/>
            <a:ext cx="1640193" cy="261610"/>
          </a:xfrm>
          <a:prstGeom prst="rect">
            <a:avLst/>
          </a:prstGeom>
        </p:spPr>
        <p:txBody>
          <a:bodyPr wrap="none">
            <a:spAutoFit/>
          </a:bodyPr>
          <a:lstStyle/>
          <a:p>
            <a:r>
              <a:rPr lang="nl-BE" sz="1100" dirty="0" smtClean="0">
                <a:solidFill>
                  <a:schemeClr val="bg2">
                    <a:lumMod val="50000"/>
                  </a:schemeClr>
                </a:solidFill>
              </a:rPr>
              <a:t>Putzeys </a:t>
            </a:r>
            <a:r>
              <a:rPr lang="nl-BE" sz="1100" i="1" dirty="0">
                <a:solidFill>
                  <a:schemeClr val="bg2">
                    <a:lumMod val="50000"/>
                  </a:schemeClr>
                </a:solidFill>
              </a:rPr>
              <a:t>et al.</a:t>
            </a:r>
            <a:r>
              <a:rPr lang="nl-BE" sz="1100" dirty="0">
                <a:solidFill>
                  <a:schemeClr val="bg2">
                    <a:lumMod val="50000"/>
                  </a:schemeClr>
                </a:solidFill>
              </a:rPr>
              <a:t> CSBJ (2022)</a:t>
            </a:r>
            <a:endParaRPr lang="LID4096" sz="1100" dirty="0">
              <a:solidFill>
                <a:schemeClr val="bg2">
                  <a:lumMod val="50000"/>
                </a:schemeClr>
              </a:solidFill>
            </a:endParaRPr>
          </a:p>
        </p:txBody>
      </p:sp>
      <p:pic>
        <p:nvPicPr>
          <p:cNvPr id="15" name="Picture 14">
            <a:extLst>
              <a:ext uri="{FF2B5EF4-FFF2-40B4-BE49-F238E27FC236}">
                <a16:creationId xmlns:a16="http://schemas.microsoft.com/office/drawing/2014/main" id="{853CF6D6-D0E9-4CDC-BBCC-E47C2BFBF5CE}"/>
              </a:ext>
            </a:extLst>
          </p:cNvPr>
          <p:cNvPicPr>
            <a:picLocks noChangeAspect="1"/>
          </p:cNvPicPr>
          <p:nvPr/>
        </p:nvPicPr>
        <p:blipFill rotWithShape="1">
          <a:blip r:embed="rId3"/>
          <a:srcRect l="19305" t="52560" r="5869" b="9372"/>
          <a:stretch/>
        </p:blipFill>
        <p:spPr>
          <a:xfrm>
            <a:off x="1004881" y="1479665"/>
            <a:ext cx="10438942" cy="2987326"/>
          </a:xfrm>
          <a:prstGeom prst="rect">
            <a:avLst/>
          </a:prstGeom>
        </p:spPr>
      </p:pic>
    </p:spTree>
    <p:extLst>
      <p:ext uri="{BB962C8B-B14F-4D97-AF65-F5344CB8AC3E}">
        <p14:creationId xmlns:p14="http://schemas.microsoft.com/office/powerpoint/2010/main" val="22055607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dirty="0" smtClean="0"/>
              <a:t>Non-</a:t>
            </a:r>
            <a:r>
              <a:rPr lang="nl-BE" dirty="0" err="1" smtClean="0"/>
              <a:t>coding</a:t>
            </a:r>
            <a:r>
              <a:rPr lang="nl-BE" dirty="0" smtClean="0"/>
              <a:t> </a:t>
            </a:r>
            <a:r>
              <a:rPr lang="nl-BE" dirty="0" err="1" smtClean="0"/>
              <a:t>RNAs</a:t>
            </a:r>
            <a:r>
              <a:rPr lang="nl-BE" dirty="0" smtClean="0"/>
              <a:t> are </a:t>
            </a:r>
            <a:r>
              <a:rPr lang="nl-BE" dirty="0" err="1" smtClean="0"/>
              <a:t>widespread</a:t>
            </a:r>
            <a:r>
              <a:rPr lang="nl-BE" dirty="0" smtClean="0"/>
              <a:t> </a:t>
            </a:r>
            <a:r>
              <a:rPr lang="nl-BE" dirty="0" err="1" smtClean="0"/>
              <a:t>among</a:t>
            </a:r>
            <a:r>
              <a:rPr lang="nl-BE" dirty="0" smtClean="0"/>
              <a:t> phages</a:t>
            </a:r>
            <a:endParaRPr lang="en-GB" dirty="0"/>
          </a:p>
        </p:txBody>
      </p:sp>
      <p:pic>
        <p:nvPicPr>
          <p:cNvPr id="49" name="Picture 48"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4" name="Content Placeholder 3"/>
          <p:cNvSpPr>
            <a:spLocks noGrp="1"/>
          </p:cNvSpPr>
          <p:nvPr>
            <p:ph idx="1"/>
          </p:nvPr>
        </p:nvSpPr>
        <p:spPr>
          <a:xfrm>
            <a:off x="720000" y="996853"/>
            <a:ext cx="11112000" cy="5211672"/>
          </a:xfrm>
        </p:spPr>
        <p:txBody>
          <a:bodyPr/>
          <a:lstStyle/>
          <a:p>
            <a:pPr marL="0" indent="0">
              <a:buNone/>
            </a:pPr>
            <a:r>
              <a:rPr lang="nl-BE" sz="1800" dirty="0"/>
              <a:t>31 </a:t>
            </a:r>
            <a:r>
              <a:rPr lang="nl-BE" sz="1800" dirty="0" err="1"/>
              <a:t>ncRNAs</a:t>
            </a:r>
            <a:r>
              <a:rPr lang="nl-BE" sz="1800" dirty="0"/>
              <a:t> </a:t>
            </a:r>
            <a:r>
              <a:rPr lang="nl-BE" sz="1800" dirty="0" err="1"/>
              <a:t>and</a:t>
            </a:r>
            <a:r>
              <a:rPr lang="nl-BE" sz="1800" dirty="0"/>
              <a:t> </a:t>
            </a:r>
            <a:r>
              <a:rPr lang="nl-BE" sz="1800" dirty="0" err="1"/>
              <a:t>putative</a:t>
            </a:r>
            <a:r>
              <a:rPr lang="nl-BE" sz="1800" dirty="0"/>
              <a:t> </a:t>
            </a:r>
            <a:r>
              <a:rPr lang="nl-BE" sz="1800" dirty="0" err="1"/>
              <a:t>sRNAs</a:t>
            </a:r>
            <a:r>
              <a:rPr lang="nl-BE" sz="1800" dirty="0"/>
              <a:t> </a:t>
            </a:r>
            <a:r>
              <a:rPr lang="nl-BE" sz="1800" dirty="0" err="1"/>
              <a:t>detected</a:t>
            </a:r>
            <a:r>
              <a:rPr lang="nl-BE" sz="1800" dirty="0"/>
              <a:t> </a:t>
            </a:r>
            <a:r>
              <a:rPr lang="nl-BE" sz="1800" dirty="0" err="1"/>
              <a:t>across</a:t>
            </a:r>
            <a:r>
              <a:rPr lang="nl-BE" sz="1800" dirty="0"/>
              <a:t> </a:t>
            </a:r>
            <a:r>
              <a:rPr lang="nl-BE" sz="1800" dirty="0" err="1"/>
              <a:t>our</a:t>
            </a:r>
            <a:r>
              <a:rPr lang="nl-BE" sz="1800" dirty="0"/>
              <a:t> </a:t>
            </a:r>
            <a:r>
              <a:rPr lang="nl-BE" sz="1800" dirty="0" err="1"/>
              <a:t>phage</a:t>
            </a:r>
            <a:r>
              <a:rPr lang="nl-BE" sz="1800" dirty="0"/>
              <a:t> </a:t>
            </a:r>
            <a:r>
              <a:rPr lang="nl-BE" sz="1800" dirty="0" smtClean="0"/>
              <a:t>set</a:t>
            </a:r>
          </a:p>
          <a:p>
            <a:pPr lvl="1"/>
            <a:r>
              <a:rPr lang="nl-BE" sz="1600" dirty="0" smtClean="0"/>
              <a:t>1-17 </a:t>
            </a:r>
            <a:r>
              <a:rPr lang="nl-BE" sz="1600" dirty="0" err="1" smtClean="0"/>
              <a:t>ncRNAs</a:t>
            </a:r>
            <a:r>
              <a:rPr lang="nl-BE" sz="1600" dirty="0" smtClean="0"/>
              <a:t>/</a:t>
            </a:r>
            <a:r>
              <a:rPr lang="nl-BE" sz="1600" dirty="0" err="1" smtClean="0"/>
              <a:t>phage</a:t>
            </a:r>
            <a:endParaRPr lang="nl-BE" sz="1600" dirty="0"/>
          </a:p>
          <a:p>
            <a:endParaRPr lang="en-GB" dirty="0"/>
          </a:p>
        </p:txBody>
      </p:sp>
      <p:pic>
        <p:nvPicPr>
          <p:cNvPr id="7" name="Picture 6"/>
          <p:cNvPicPr>
            <a:picLocks noChangeAspect="1"/>
          </p:cNvPicPr>
          <p:nvPr/>
        </p:nvPicPr>
        <p:blipFill rotWithShape="1">
          <a:blip r:embed="rId3"/>
          <a:srcRect t="85725"/>
          <a:stretch/>
        </p:blipFill>
        <p:spPr>
          <a:xfrm>
            <a:off x="4106141" y="5295554"/>
            <a:ext cx="3638550" cy="551973"/>
          </a:xfrm>
          <a:prstGeom prst="rect">
            <a:avLst/>
          </a:prstGeom>
        </p:spPr>
      </p:pic>
      <p:pic>
        <p:nvPicPr>
          <p:cNvPr id="53" name="Picture 52"/>
          <p:cNvPicPr>
            <a:picLocks noChangeAspect="1"/>
          </p:cNvPicPr>
          <p:nvPr/>
        </p:nvPicPr>
        <p:blipFill rotWithShape="1">
          <a:blip r:embed="rId3"/>
          <a:srcRect t="1792" b="82574"/>
          <a:stretch/>
        </p:blipFill>
        <p:spPr>
          <a:xfrm>
            <a:off x="4052761" y="4705004"/>
            <a:ext cx="3638550" cy="600075"/>
          </a:xfrm>
          <a:prstGeom prst="rect">
            <a:avLst/>
          </a:prstGeom>
        </p:spPr>
      </p:pic>
      <p:sp>
        <p:nvSpPr>
          <p:cNvPr id="15" name="Slide Number Placeholder 4"/>
          <p:cNvSpPr>
            <a:spLocks noGrp="1"/>
          </p:cNvSpPr>
          <p:nvPr>
            <p:ph type="sldNum" sz="quarter" idx="12"/>
          </p:nvPr>
        </p:nvSpPr>
        <p:spPr>
          <a:xfrm>
            <a:off x="10819823" y="6570000"/>
            <a:ext cx="1248000" cy="288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16" name="Picture 15" descr="A screenshot of a computer screen&#10;&#10;Description automatically generated">
            <a:extLst>
              <a:ext uri="{FF2B5EF4-FFF2-40B4-BE49-F238E27FC236}">
                <a16:creationId xmlns:a16="http://schemas.microsoft.com/office/drawing/2014/main" id="{F431B823-7E6C-99EE-F8A6-A2A17951037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857" r="30487" b="70655"/>
          <a:stretch/>
        </p:blipFill>
        <p:spPr>
          <a:xfrm>
            <a:off x="2318591" y="1638599"/>
            <a:ext cx="8159571" cy="3066405"/>
          </a:xfrm>
          <a:prstGeom prst="rect">
            <a:avLst/>
          </a:prstGeom>
        </p:spPr>
      </p:pic>
      <p:sp>
        <p:nvSpPr>
          <p:cNvPr id="3" name="TextBox 2"/>
          <p:cNvSpPr txBox="1"/>
          <p:nvPr/>
        </p:nvSpPr>
        <p:spPr>
          <a:xfrm>
            <a:off x="3601514" y="1791574"/>
            <a:ext cx="634128" cy="276999"/>
          </a:xfrm>
          <a:prstGeom prst="rect">
            <a:avLst/>
          </a:prstGeom>
          <a:solidFill>
            <a:schemeClr val="bg1"/>
          </a:solidFill>
        </p:spPr>
        <p:txBody>
          <a:bodyPr wrap="square" rtlCol="0">
            <a:spAutoFit/>
          </a:bodyPr>
          <a:lstStyle/>
          <a:p>
            <a:r>
              <a:rPr lang="nl-BE" sz="1200" dirty="0" err="1" smtClean="0">
                <a:solidFill>
                  <a:srgbClr val="FF0000"/>
                </a:solidFill>
              </a:rPr>
              <a:t>ncRNA</a:t>
            </a:r>
            <a:endParaRPr lang="en-GB" sz="1600" dirty="0">
              <a:solidFill>
                <a:srgbClr val="FF0000"/>
              </a:solidFill>
            </a:endParaRPr>
          </a:p>
        </p:txBody>
      </p:sp>
      <p:sp>
        <p:nvSpPr>
          <p:cNvPr id="17" name="TextBox 16">
            <a:extLst>
              <a:ext uri="{FF2B5EF4-FFF2-40B4-BE49-F238E27FC236}">
                <a16:creationId xmlns:a16="http://schemas.microsoft.com/office/drawing/2014/main" id="{8D1BDE03-7023-45D8-998C-02BF8BF87F8E}"/>
              </a:ext>
            </a:extLst>
          </p:cNvPr>
          <p:cNvSpPr txBox="1"/>
          <p:nvPr/>
        </p:nvSpPr>
        <p:spPr>
          <a:xfrm>
            <a:off x="0" y="6570000"/>
            <a:ext cx="3624524" cy="261610"/>
          </a:xfrm>
          <a:prstGeom prst="rect">
            <a:avLst/>
          </a:prstGeom>
          <a:noFill/>
        </p:spPr>
        <p:txBody>
          <a:bodyPr wrap="square" rtlCol="0">
            <a:spAutoFit/>
          </a:bodyPr>
          <a:lstStyle/>
          <a:p>
            <a:r>
              <a:rPr lang="en-GB" sz="1100" dirty="0" smtClean="0">
                <a:solidFill>
                  <a:schemeClr val="bg2">
                    <a:lumMod val="50000"/>
                  </a:schemeClr>
                </a:solidFill>
              </a:rPr>
              <a:t>Putzeys </a:t>
            </a:r>
            <a:r>
              <a:rPr lang="en-GB" sz="1100" i="1" dirty="0" smtClean="0">
                <a:solidFill>
                  <a:schemeClr val="bg2">
                    <a:lumMod val="50000"/>
                  </a:schemeClr>
                </a:solidFill>
              </a:rPr>
              <a:t>et al. </a:t>
            </a:r>
            <a:r>
              <a:rPr lang="en-GB" sz="1100" dirty="0" err="1" smtClean="0">
                <a:solidFill>
                  <a:schemeClr val="bg2">
                    <a:lumMod val="50000"/>
                  </a:schemeClr>
                </a:solidFill>
              </a:rPr>
              <a:t>microLife</a:t>
            </a:r>
            <a:r>
              <a:rPr lang="en-GB" sz="1100" dirty="0" smtClean="0">
                <a:solidFill>
                  <a:schemeClr val="bg2">
                    <a:lumMod val="50000"/>
                  </a:schemeClr>
                </a:solidFill>
              </a:rPr>
              <a:t> (2024)</a:t>
            </a:r>
          </a:p>
        </p:txBody>
      </p:sp>
    </p:spTree>
    <p:extLst>
      <p:ext uri="{BB962C8B-B14F-4D97-AF65-F5344CB8AC3E}">
        <p14:creationId xmlns:p14="http://schemas.microsoft.com/office/powerpoint/2010/main" val="1536315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dirty="0" smtClean="0"/>
              <a:t>Accurate </a:t>
            </a:r>
            <a:r>
              <a:rPr lang="nl-BE" dirty="0" err="1" smtClean="0"/>
              <a:t>identification</a:t>
            </a:r>
            <a:r>
              <a:rPr lang="nl-BE" dirty="0" smtClean="0"/>
              <a:t> </a:t>
            </a:r>
            <a:r>
              <a:rPr lang="nl-BE" dirty="0" err="1" smtClean="0"/>
              <a:t>and</a:t>
            </a:r>
            <a:r>
              <a:rPr lang="nl-BE" dirty="0" smtClean="0"/>
              <a:t> </a:t>
            </a:r>
            <a:r>
              <a:rPr lang="nl-BE" dirty="0" err="1" smtClean="0"/>
              <a:t>delineation</a:t>
            </a:r>
            <a:r>
              <a:rPr lang="nl-BE" dirty="0" smtClean="0"/>
              <a:t> of introns</a:t>
            </a:r>
            <a:endParaRPr lang="en-GB" dirty="0"/>
          </a:p>
        </p:txBody>
      </p:sp>
      <p:pic>
        <p:nvPicPr>
          <p:cNvPr id="49" name="Picture 48"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44" name="TextBox 43"/>
          <p:cNvSpPr txBox="1"/>
          <p:nvPr/>
        </p:nvSpPr>
        <p:spPr>
          <a:xfrm>
            <a:off x="989215" y="4211845"/>
            <a:ext cx="10842785" cy="400110"/>
          </a:xfrm>
          <a:prstGeom prst="rect">
            <a:avLst/>
          </a:prstGeom>
          <a:noFill/>
        </p:spPr>
        <p:txBody>
          <a:bodyPr wrap="square" rtlCol="0">
            <a:spAutoFit/>
          </a:bodyPr>
          <a:lstStyle/>
          <a:p>
            <a:pPr marL="457200" indent="-457200">
              <a:buFont typeface="Wingdings" panose="05000000000000000000" pitchFamily="2" charset="2"/>
              <a:buChar char="à"/>
            </a:pPr>
            <a:r>
              <a:rPr lang="nl-BE" sz="2000" dirty="0">
                <a:sym typeface="Wingdings" panose="05000000000000000000" pitchFamily="2" charset="2"/>
              </a:rPr>
              <a:t>Accurate </a:t>
            </a:r>
            <a:r>
              <a:rPr lang="nl-BE" sz="2000" dirty="0" err="1">
                <a:sym typeface="Wingdings" panose="05000000000000000000" pitchFamily="2" charset="2"/>
              </a:rPr>
              <a:t>delineation</a:t>
            </a:r>
            <a:r>
              <a:rPr lang="nl-BE" sz="2000" dirty="0">
                <a:sym typeface="Wingdings" panose="05000000000000000000" pitchFamily="2" charset="2"/>
              </a:rPr>
              <a:t> of new </a:t>
            </a:r>
            <a:r>
              <a:rPr lang="nl-BE" sz="2000" dirty="0" err="1">
                <a:sym typeface="Wingdings" panose="05000000000000000000" pitchFamily="2" charset="2"/>
              </a:rPr>
              <a:t>splice</a:t>
            </a:r>
            <a:r>
              <a:rPr lang="nl-BE" sz="2000" dirty="0">
                <a:sym typeface="Wingdings" panose="05000000000000000000" pitchFamily="2" charset="2"/>
              </a:rPr>
              <a:t> sites  (e.g. in LUZ24 gp2 </a:t>
            </a:r>
            <a:r>
              <a:rPr lang="nl-BE" sz="2000" dirty="0" err="1">
                <a:sym typeface="Wingdings" panose="05000000000000000000" pitchFamily="2" charset="2"/>
              </a:rPr>
              <a:t>with</a:t>
            </a:r>
            <a:r>
              <a:rPr lang="nl-BE" sz="2000" dirty="0">
                <a:sym typeface="Wingdings" panose="05000000000000000000" pitchFamily="2" charset="2"/>
              </a:rPr>
              <a:t> </a:t>
            </a:r>
            <a:r>
              <a:rPr lang="nl-BE" sz="2000" dirty="0" err="1">
                <a:sym typeface="Wingdings" panose="05000000000000000000" pitchFamily="2" charset="2"/>
              </a:rPr>
              <a:t>regular</a:t>
            </a:r>
            <a:r>
              <a:rPr lang="nl-BE" sz="2000" dirty="0">
                <a:sym typeface="Wingdings" panose="05000000000000000000" pitchFamily="2" charset="2"/>
              </a:rPr>
              <a:t> </a:t>
            </a:r>
            <a:r>
              <a:rPr lang="nl-BE" sz="2000" dirty="0" err="1">
                <a:sym typeface="Wingdings" panose="05000000000000000000" pitchFamily="2" charset="2"/>
              </a:rPr>
              <a:t>interspaced</a:t>
            </a:r>
            <a:r>
              <a:rPr lang="nl-BE" sz="2000" dirty="0">
                <a:sym typeface="Wingdings" panose="05000000000000000000" pitchFamily="2" charset="2"/>
              </a:rPr>
              <a:t> CAAGA </a:t>
            </a:r>
            <a:r>
              <a:rPr lang="nl-BE" sz="2000" dirty="0" err="1">
                <a:sym typeface="Wingdings" panose="05000000000000000000" pitchFamily="2" charset="2"/>
              </a:rPr>
              <a:t>motif</a:t>
            </a:r>
            <a:r>
              <a:rPr lang="nl-BE" sz="2000" dirty="0">
                <a:sym typeface="Wingdings" panose="05000000000000000000" pitchFamily="2" charset="2"/>
              </a:rPr>
              <a:t>)</a:t>
            </a:r>
            <a:endParaRPr lang="en-GB" sz="2000" dirty="0"/>
          </a:p>
        </p:txBody>
      </p:sp>
      <p:sp>
        <p:nvSpPr>
          <p:cNvPr id="45" name="Rectangle 44"/>
          <p:cNvSpPr/>
          <p:nvPr/>
        </p:nvSpPr>
        <p:spPr>
          <a:xfrm>
            <a:off x="1267929" y="1135692"/>
            <a:ext cx="410981" cy="2907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1" name="Picture 4" descr="ONT-cappable-seq data suggests splicing activity in LUZ24 gp2 transcripts. IGV visual representation of ONT-cappable-seq datatrack of a region of the LUZ24 genome spanning gp1–gp5 (PPLUZ24_gp02–PPLUZ24_gp05). Read alignments show splicing of a 34-bp fragment in cDNA reads that map to gp2. Closer inspection of the boundaries of the putatively spliced fragment reveals four regularly interspaced ‘CAAGG’ repeats, paired two by two. The position and orientation of the promoters (arrows) and terminators (line with circle) are indicated. All displayed reads map on the Watson (in grey)."/>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41770" y="1345022"/>
            <a:ext cx="9402710" cy="2672941"/>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p:cNvSpPr txBox="1"/>
          <p:nvPr/>
        </p:nvSpPr>
        <p:spPr>
          <a:xfrm>
            <a:off x="813449" y="900000"/>
            <a:ext cx="1319940" cy="369332"/>
          </a:xfrm>
          <a:prstGeom prst="rect">
            <a:avLst/>
          </a:prstGeom>
          <a:noFill/>
        </p:spPr>
        <p:txBody>
          <a:bodyPr wrap="square" rtlCol="0">
            <a:spAutoFit/>
          </a:bodyPr>
          <a:lstStyle/>
          <a:p>
            <a:r>
              <a:rPr lang="nl-BE" b="1" dirty="0"/>
              <a:t>LUZ24</a:t>
            </a:r>
            <a:endParaRPr lang="en-GB" b="1" dirty="0"/>
          </a:p>
        </p:txBody>
      </p:sp>
      <p:sp>
        <p:nvSpPr>
          <p:cNvPr id="54" name="TextBox 53"/>
          <p:cNvSpPr txBox="1"/>
          <p:nvPr/>
        </p:nvSpPr>
        <p:spPr>
          <a:xfrm>
            <a:off x="989214" y="4805837"/>
            <a:ext cx="10842785" cy="400110"/>
          </a:xfrm>
          <a:prstGeom prst="rect">
            <a:avLst/>
          </a:prstGeom>
          <a:noFill/>
        </p:spPr>
        <p:txBody>
          <a:bodyPr wrap="square" rtlCol="0">
            <a:spAutoFit/>
          </a:bodyPr>
          <a:lstStyle/>
          <a:p>
            <a:r>
              <a:rPr lang="nl-BE" sz="2000" dirty="0">
                <a:sym typeface="Wingdings" panose="05000000000000000000" pitchFamily="2" charset="2"/>
              </a:rPr>
              <a:t>    </a:t>
            </a:r>
            <a:r>
              <a:rPr lang="nl-BE" sz="2000" dirty="0" err="1"/>
              <a:t>Splice</a:t>
            </a:r>
            <a:r>
              <a:rPr lang="nl-BE" sz="2000" dirty="0"/>
              <a:t> sites </a:t>
            </a:r>
            <a:r>
              <a:rPr lang="nl-BE" sz="2000" dirty="0" err="1"/>
              <a:t>such</a:t>
            </a:r>
            <a:r>
              <a:rPr lang="nl-BE" sz="2000" dirty="0"/>
              <a:t> as </a:t>
            </a:r>
            <a:r>
              <a:rPr lang="nl-BE" sz="2000" dirty="0" err="1"/>
              <a:t>those</a:t>
            </a:r>
            <a:r>
              <a:rPr lang="nl-BE" sz="2000" dirty="0"/>
              <a:t> in DNA </a:t>
            </a:r>
            <a:r>
              <a:rPr lang="nl-BE" sz="2000" dirty="0" err="1"/>
              <a:t>Polymerases</a:t>
            </a:r>
            <a:r>
              <a:rPr lang="nl-BE" sz="2000" dirty="0"/>
              <a:t> are </a:t>
            </a:r>
            <a:r>
              <a:rPr lang="nl-BE" sz="2000" dirty="0" err="1"/>
              <a:t>likely</a:t>
            </a:r>
            <a:r>
              <a:rPr lang="nl-BE" sz="2000" dirty="0"/>
              <a:t> </a:t>
            </a:r>
            <a:r>
              <a:rPr lang="nl-BE" sz="2000" dirty="0" err="1"/>
              <a:t>regulated</a:t>
            </a:r>
            <a:r>
              <a:rPr lang="nl-BE" sz="2000" dirty="0"/>
              <a:t> in </a:t>
            </a:r>
            <a:r>
              <a:rPr lang="nl-BE" sz="2000" dirty="0" smtClean="0"/>
              <a:t>time</a:t>
            </a:r>
            <a:endParaRPr lang="en-GB" sz="2000" dirty="0"/>
          </a:p>
        </p:txBody>
      </p:sp>
      <p:sp>
        <p:nvSpPr>
          <p:cNvPr id="12" name="Slide Number Placeholder 4"/>
          <p:cNvSpPr>
            <a:spLocks noGrp="1"/>
          </p:cNvSpPr>
          <p:nvPr>
            <p:ph type="sldNum" sz="quarter" idx="12"/>
          </p:nvPr>
        </p:nvSpPr>
        <p:spPr>
          <a:xfrm>
            <a:off x="10819823" y="6570000"/>
            <a:ext cx="1248000" cy="288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8D1BDE03-7023-45D8-998C-02BF8BF87F8E}"/>
              </a:ext>
            </a:extLst>
          </p:cNvPr>
          <p:cNvSpPr txBox="1"/>
          <p:nvPr/>
        </p:nvSpPr>
        <p:spPr>
          <a:xfrm>
            <a:off x="0" y="6570000"/>
            <a:ext cx="3624524" cy="261610"/>
          </a:xfrm>
          <a:prstGeom prst="rect">
            <a:avLst/>
          </a:prstGeom>
          <a:noFill/>
        </p:spPr>
        <p:txBody>
          <a:bodyPr wrap="square" rtlCol="0">
            <a:spAutoFit/>
          </a:bodyPr>
          <a:lstStyle/>
          <a:p>
            <a:r>
              <a:rPr lang="en-GB" sz="1100" dirty="0" smtClean="0">
                <a:solidFill>
                  <a:schemeClr val="bg2">
                    <a:lumMod val="50000"/>
                  </a:schemeClr>
                </a:solidFill>
              </a:rPr>
              <a:t>Putzeys </a:t>
            </a:r>
            <a:r>
              <a:rPr lang="en-GB" sz="1100" i="1" dirty="0" smtClean="0">
                <a:solidFill>
                  <a:schemeClr val="bg2">
                    <a:lumMod val="50000"/>
                  </a:schemeClr>
                </a:solidFill>
              </a:rPr>
              <a:t>et al. </a:t>
            </a:r>
            <a:r>
              <a:rPr lang="en-GB" sz="1100" dirty="0" err="1" smtClean="0">
                <a:solidFill>
                  <a:schemeClr val="bg2">
                    <a:lumMod val="50000"/>
                  </a:schemeClr>
                </a:solidFill>
              </a:rPr>
              <a:t>microLife</a:t>
            </a:r>
            <a:r>
              <a:rPr lang="en-GB" sz="1100" dirty="0" smtClean="0">
                <a:solidFill>
                  <a:schemeClr val="bg2">
                    <a:lumMod val="50000"/>
                  </a:schemeClr>
                </a:solidFill>
              </a:rPr>
              <a:t> (2024)</a:t>
            </a:r>
          </a:p>
        </p:txBody>
      </p:sp>
    </p:spTree>
    <p:extLst>
      <p:ext uri="{BB962C8B-B14F-4D97-AF65-F5344CB8AC3E}">
        <p14:creationId xmlns:p14="http://schemas.microsoft.com/office/powerpoint/2010/main" val="2288348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animBg="1"/>
      <p:bldP spid="52" grpId="0"/>
      <p:bldP spid="5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ONT-</a:t>
            </a:r>
            <a:r>
              <a:rPr lang="en-GB" dirty="0" err="1" smtClean="0"/>
              <a:t>cappable</a:t>
            </a:r>
            <a:r>
              <a:rPr lang="en-GB" dirty="0" smtClean="0"/>
              <a:t>-</a:t>
            </a:r>
            <a:r>
              <a:rPr lang="en-GB" dirty="0" err="1" smtClean="0"/>
              <a:t>seq</a:t>
            </a:r>
            <a:r>
              <a:rPr lang="en-GB" dirty="0" smtClean="0"/>
              <a:t> </a:t>
            </a:r>
            <a:r>
              <a:rPr lang="en-GB" dirty="0"/>
              <a:t>is broadly applicable across microbial viruses</a:t>
            </a:r>
            <a:endParaRPr lang="en-BE" dirty="0"/>
          </a:p>
        </p:txBody>
      </p:sp>
      <p:pic>
        <p:nvPicPr>
          <p:cNvPr id="49" name="Picture 48"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12" name="Slide Number Placeholder 4"/>
          <p:cNvSpPr>
            <a:spLocks noGrp="1"/>
          </p:cNvSpPr>
          <p:nvPr>
            <p:ph type="sldNum" sz="quarter" idx="12"/>
          </p:nvPr>
        </p:nvSpPr>
        <p:spPr>
          <a:xfrm>
            <a:off x="10819823" y="6570000"/>
            <a:ext cx="1248000" cy="288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13" name="Picture 12">
            <a:extLst>
              <a:ext uri="{FF2B5EF4-FFF2-40B4-BE49-F238E27FC236}">
                <a16:creationId xmlns:a16="http://schemas.microsoft.com/office/drawing/2014/main" id="{D0346768-3E41-39A8-D1CC-B55AC43C19B3}"/>
              </a:ext>
            </a:extLst>
          </p:cNvPr>
          <p:cNvPicPr>
            <a:picLocks noChangeAspect="1"/>
          </p:cNvPicPr>
          <p:nvPr/>
        </p:nvPicPr>
        <p:blipFill>
          <a:blip r:embed="rId3"/>
          <a:stretch>
            <a:fillRect/>
          </a:stretch>
        </p:blipFill>
        <p:spPr>
          <a:xfrm>
            <a:off x="875606" y="1094664"/>
            <a:ext cx="8889880" cy="5631873"/>
          </a:xfrm>
          <a:prstGeom prst="rect">
            <a:avLst/>
          </a:prstGeom>
        </p:spPr>
      </p:pic>
      <p:sp>
        <p:nvSpPr>
          <p:cNvPr id="14" name="Content Placeholder 2">
            <a:extLst>
              <a:ext uri="{FF2B5EF4-FFF2-40B4-BE49-F238E27FC236}">
                <a16:creationId xmlns:a16="http://schemas.microsoft.com/office/drawing/2014/main" id="{39135A1E-7027-D097-0729-157DD5622227}"/>
              </a:ext>
            </a:extLst>
          </p:cNvPr>
          <p:cNvSpPr>
            <a:spLocks noGrp="1"/>
          </p:cNvSpPr>
          <p:nvPr>
            <p:ph idx="1"/>
          </p:nvPr>
        </p:nvSpPr>
        <p:spPr>
          <a:xfrm>
            <a:off x="4348330" y="1245762"/>
            <a:ext cx="4938885" cy="2459232"/>
          </a:xfrm>
          <a:solidFill>
            <a:schemeClr val="bg1"/>
          </a:solidFill>
        </p:spPr>
        <p:txBody>
          <a:bodyPr>
            <a:normAutofit/>
          </a:bodyPr>
          <a:lstStyle/>
          <a:p>
            <a:pPr marL="0" indent="0">
              <a:buNone/>
            </a:pPr>
            <a:r>
              <a:rPr lang="en-GB" sz="1800" b="1" dirty="0"/>
              <a:t>Total </a:t>
            </a:r>
            <a:r>
              <a:rPr lang="en-GB" sz="1800" b="1" dirty="0" err="1"/>
              <a:t>phages</a:t>
            </a:r>
            <a:r>
              <a:rPr lang="en-GB" sz="1800" b="1" dirty="0"/>
              <a:t> </a:t>
            </a:r>
            <a:r>
              <a:rPr lang="en-GB" sz="1800" b="1" dirty="0" err="1"/>
              <a:t>analyzed</a:t>
            </a:r>
            <a:r>
              <a:rPr lang="en-GB" sz="1800" dirty="0"/>
              <a:t>: 29 </a:t>
            </a:r>
          </a:p>
          <a:p>
            <a:pPr marL="0" indent="0">
              <a:buNone/>
            </a:pPr>
            <a:r>
              <a:rPr lang="en-GB" sz="1800" dirty="0"/>
              <a:t>-   A broad range of different taxa  </a:t>
            </a:r>
          </a:p>
          <a:p>
            <a:pPr>
              <a:buFontTx/>
              <a:buChar char="-"/>
            </a:pPr>
            <a:r>
              <a:rPr lang="en-GB" sz="1800" dirty="0"/>
              <a:t>Phage genome size range 15.5 kb – 316.7 kb</a:t>
            </a:r>
          </a:p>
          <a:p>
            <a:pPr>
              <a:buFontTx/>
              <a:buChar char="-"/>
            </a:pPr>
            <a:r>
              <a:rPr lang="en-GB" sz="1800" dirty="0"/>
              <a:t>Virulent and temperate phages</a:t>
            </a:r>
          </a:p>
          <a:p>
            <a:pPr>
              <a:buFontTx/>
              <a:buChar char="-"/>
            </a:pPr>
            <a:r>
              <a:rPr lang="en-GB" sz="1800" dirty="0"/>
              <a:t>Pooled vs. temporal sequencing </a:t>
            </a:r>
            <a:r>
              <a:rPr lang="en-GB" sz="1800" dirty="0" smtClean="0"/>
              <a:t>approach</a:t>
            </a:r>
          </a:p>
        </p:txBody>
      </p:sp>
      <p:pic>
        <p:nvPicPr>
          <p:cNvPr id="15" name="Picture 14">
            <a:extLst>
              <a:ext uri="{FF2B5EF4-FFF2-40B4-BE49-F238E27FC236}">
                <a16:creationId xmlns:a16="http://schemas.microsoft.com/office/drawing/2014/main" id="{B7396DF0-1006-DBAA-3369-871D275D7EA0}"/>
              </a:ext>
            </a:extLst>
          </p:cNvPr>
          <p:cNvPicPr>
            <a:picLocks noChangeAspect="1"/>
          </p:cNvPicPr>
          <p:nvPr/>
        </p:nvPicPr>
        <p:blipFill rotWithShape="1">
          <a:blip r:embed="rId3"/>
          <a:srcRect l="72553" t="690" r="-530" b="67069"/>
          <a:stretch/>
        </p:blipFill>
        <p:spPr>
          <a:xfrm>
            <a:off x="8562002" y="2277977"/>
            <a:ext cx="3754109" cy="2740807"/>
          </a:xfrm>
          <a:prstGeom prst="rect">
            <a:avLst/>
          </a:prstGeom>
        </p:spPr>
      </p:pic>
      <p:sp>
        <p:nvSpPr>
          <p:cNvPr id="9" name="Rectangle 8"/>
          <p:cNvSpPr/>
          <p:nvPr/>
        </p:nvSpPr>
        <p:spPr>
          <a:xfrm>
            <a:off x="0" y="2147623"/>
            <a:ext cx="12192000" cy="3003074"/>
          </a:xfrm>
          <a:prstGeom prst="rect">
            <a:avLst/>
          </a:prstGeom>
          <a:solidFill>
            <a:srgbClr val="5B9BD5">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dirty="0"/>
          </a:p>
          <a:p>
            <a:pPr algn="ctr"/>
            <a:endParaRPr lang="en-GB" dirty="0"/>
          </a:p>
        </p:txBody>
      </p:sp>
      <p:sp>
        <p:nvSpPr>
          <p:cNvPr id="10" name="Rectangle 9"/>
          <p:cNvSpPr/>
          <p:nvPr/>
        </p:nvSpPr>
        <p:spPr>
          <a:xfrm>
            <a:off x="989214" y="3139160"/>
            <a:ext cx="10300214" cy="830997"/>
          </a:xfrm>
          <a:prstGeom prst="rect">
            <a:avLst/>
          </a:prstGeom>
        </p:spPr>
        <p:txBody>
          <a:bodyPr wrap="square">
            <a:spAutoFit/>
          </a:bodyPr>
          <a:lstStyle/>
          <a:p>
            <a:pPr algn="ctr"/>
            <a:r>
              <a:rPr lang="nl-BE" sz="2400" b="1" dirty="0">
                <a:solidFill>
                  <a:schemeClr val="bg1"/>
                </a:solidFill>
              </a:rPr>
              <a:t>ONT-</a:t>
            </a:r>
            <a:r>
              <a:rPr lang="nl-BE" sz="2400" b="1" dirty="0" err="1">
                <a:solidFill>
                  <a:schemeClr val="bg1"/>
                </a:solidFill>
              </a:rPr>
              <a:t>cappable</a:t>
            </a:r>
            <a:r>
              <a:rPr lang="nl-BE" sz="2400" b="1" dirty="0">
                <a:solidFill>
                  <a:schemeClr val="bg1"/>
                </a:solidFill>
              </a:rPr>
              <a:t>-</a:t>
            </a:r>
            <a:r>
              <a:rPr lang="nl-BE" sz="2400" b="1" dirty="0" err="1">
                <a:solidFill>
                  <a:schemeClr val="bg1"/>
                </a:solidFill>
              </a:rPr>
              <a:t>seq</a:t>
            </a:r>
            <a:r>
              <a:rPr lang="nl-BE" sz="2400" dirty="0">
                <a:solidFill>
                  <a:schemeClr val="bg1"/>
                </a:solidFill>
              </a:rPr>
              <a:t> </a:t>
            </a:r>
            <a:r>
              <a:rPr lang="nl-BE" sz="2400" dirty="0" err="1">
                <a:solidFill>
                  <a:schemeClr val="bg1"/>
                </a:solidFill>
              </a:rPr>
              <a:t>provides</a:t>
            </a:r>
            <a:r>
              <a:rPr lang="nl-BE" sz="2400" dirty="0">
                <a:solidFill>
                  <a:schemeClr val="bg1"/>
                </a:solidFill>
              </a:rPr>
              <a:t> </a:t>
            </a:r>
            <a:r>
              <a:rPr lang="nl-BE" sz="2400" b="1" dirty="0">
                <a:solidFill>
                  <a:schemeClr val="bg1"/>
                </a:solidFill>
              </a:rPr>
              <a:t>new </a:t>
            </a:r>
            <a:r>
              <a:rPr lang="nl-BE" sz="2400" b="1" dirty="0" err="1">
                <a:solidFill>
                  <a:schemeClr val="bg1"/>
                </a:solidFill>
              </a:rPr>
              <a:t>insights</a:t>
            </a:r>
            <a:r>
              <a:rPr lang="nl-BE" sz="2400" b="1" dirty="0">
                <a:solidFill>
                  <a:schemeClr val="bg1"/>
                </a:solidFill>
              </a:rPr>
              <a:t> </a:t>
            </a:r>
            <a:r>
              <a:rPr lang="nl-BE" sz="2400" b="1" dirty="0" err="1">
                <a:solidFill>
                  <a:schemeClr val="bg1"/>
                </a:solidFill>
              </a:rPr>
              <a:t>into</a:t>
            </a:r>
            <a:r>
              <a:rPr lang="nl-BE" sz="2400" b="1" dirty="0">
                <a:solidFill>
                  <a:schemeClr val="bg1"/>
                </a:solidFill>
              </a:rPr>
              <a:t> </a:t>
            </a:r>
            <a:r>
              <a:rPr lang="nl-BE" sz="2400" b="1" dirty="0" err="1">
                <a:solidFill>
                  <a:schemeClr val="bg1"/>
                </a:solidFill>
              </a:rPr>
              <a:t>the</a:t>
            </a:r>
            <a:r>
              <a:rPr lang="nl-BE" sz="2400" b="1" dirty="0">
                <a:solidFill>
                  <a:schemeClr val="bg1"/>
                </a:solidFill>
              </a:rPr>
              <a:t> RNA </a:t>
            </a:r>
            <a:r>
              <a:rPr lang="nl-BE" sz="2400" b="1" dirty="0" err="1">
                <a:solidFill>
                  <a:schemeClr val="bg1"/>
                </a:solidFill>
              </a:rPr>
              <a:t>biology</a:t>
            </a:r>
            <a:r>
              <a:rPr lang="nl-BE" sz="2400" b="1" dirty="0">
                <a:solidFill>
                  <a:schemeClr val="bg1"/>
                </a:solidFill>
              </a:rPr>
              <a:t> </a:t>
            </a:r>
            <a:r>
              <a:rPr lang="nl-BE" sz="2400" dirty="0">
                <a:solidFill>
                  <a:schemeClr val="bg1"/>
                </a:solidFill>
              </a:rPr>
              <a:t>of phages </a:t>
            </a:r>
            <a:r>
              <a:rPr lang="nl-BE" sz="2400" dirty="0" err="1" smtClean="0">
                <a:solidFill>
                  <a:schemeClr val="bg1"/>
                </a:solidFill>
              </a:rPr>
              <a:t>with</a:t>
            </a:r>
            <a:r>
              <a:rPr lang="nl-BE" sz="2400" dirty="0" smtClean="0">
                <a:solidFill>
                  <a:schemeClr val="bg1"/>
                </a:solidFill>
              </a:rPr>
              <a:t> </a:t>
            </a:r>
            <a:r>
              <a:rPr lang="nl-BE" sz="2400" b="1" dirty="0" smtClean="0">
                <a:solidFill>
                  <a:schemeClr val="bg1"/>
                </a:solidFill>
              </a:rPr>
              <a:t>high-</a:t>
            </a:r>
            <a:r>
              <a:rPr lang="nl-BE" sz="2400" b="1" dirty="0" err="1" smtClean="0">
                <a:solidFill>
                  <a:schemeClr val="bg1"/>
                </a:solidFill>
              </a:rPr>
              <a:t>throughput</a:t>
            </a:r>
            <a:r>
              <a:rPr lang="nl-BE" sz="2400" b="1" dirty="0" smtClean="0">
                <a:solidFill>
                  <a:schemeClr val="bg1"/>
                </a:solidFill>
              </a:rPr>
              <a:t> </a:t>
            </a:r>
            <a:r>
              <a:rPr lang="nl-BE" sz="2400" b="1" dirty="0" err="1" smtClean="0">
                <a:solidFill>
                  <a:schemeClr val="bg1"/>
                </a:solidFill>
              </a:rPr>
              <a:t>identification</a:t>
            </a:r>
            <a:r>
              <a:rPr lang="nl-BE" sz="2400" dirty="0" smtClean="0">
                <a:solidFill>
                  <a:schemeClr val="bg1"/>
                </a:solidFill>
              </a:rPr>
              <a:t> of </a:t>
            </a:r>
            <a:r>
              <a:rPr lang="nl-BE" sz="2400" dirty="0" err="1" smtClean="0">
                <a:solidFill>
                  <a:schemeClr val="bg1"/>
                </a:solidFill>
              </a:rPr>
              <a:t>regulatory</a:t>
            </a:r>
            <a:r>
              <a:rPr lang="nl-BE" sz="2400" dirty="0" smtClean="0">
                <a:solidFill>
                  <a:schemeClr val="bg1"/>
                </a:solidFill>
              </a:rPr>
              <a:t> </a:t>
            </a:r>
            <a:r>
              <a:rPr lang="nl-BE" sz="2400" dirty="0" err="1" smtClean="0">
                <a:solidFill>
                  <a:schemeClr val="bg1"/>
                </a:solidFill>
              </a:rPr>
              <a:t>elements</a:t>
            </a:r>
            <a:r>
              <a:rPr lang="nl-BE" sz="2400" dirty="0" smtClean="0">
                <a:solidFill>
                  <a:schemeClr val="bg1"/>
                </a:solidFill>
              </a:rPr>
              <a:t>.</a:t>
            </a:r>
            <a:endParaRPr lang="nl-BE" sz="2400" dirty="0">
              <a:solidFill>
                <a:schemeClr val="bg1"/>
              </a:solidFill>
            </a:endParaRPr>
          </a:p>
        </p:txBody>
      </p:sp>
    </p:spTree>
    <p:extLst>
      <p:ext uri="{BB962C8B-B14F-4D97-AF65-F5344CB8AC3E}">
        <p14:creationId xmlns:p14="http://schemas.microsoft.com/office/powerpoint/2010/main" val="1004385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Acknowledgments</a:t>
            </a:r>
            <a:endParaRPr lang="en-US" dirty="0"/>
          </a:p>
        </p:txBody>
      </p:sp>
      <p:pic>
        <p:nvPicPr>
          <p:cNvPr id="49" name="Picture 48"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20" name="Slide Number Placeholder 4"/>
          <p:cNvSpPr>
            <a:spLocks noGrp="1"/>
          </p:cNvSpPr>
          <p:nvPr>
            <p:ph type="sldNum" sz="quarter" idx="12"/>
          </p:nvPr>
        </p:nvSpPr>
        <p:spPr>
          <a:xfrm>
            <a:off x="10819823" y="6570000"/>
            <a:ext cx="1248000" cy="288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ED4AF561-1AB9-42E1-7504-181F700DF32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5361417" y="855526"/>
            <a:ext cx="6470583" cy="485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01423" y="964699"/>
            <a:ext cx="851155" cy="852815"/>
          </a:xfrm>
          <a:prstGeom prst="rect">
            <a:avLst/>
          </a:prstGeom>
        </p:spPr>
      </p:pic>
      <p:sp>
        <p:nvSpPr>
          <p:cNvPr id="3" name="TextBox 2"/>
          <p:cNvSpPr txBox="1"/>
          <p:nvPr/>
        </p:nvSpPr>
        <p:spPr>
          <a:xfrm>
            <a:off x="658202" y="1733844"/>
            <a:ext cx="5336198" cy="1754326"/>
          </a:xfrm>
          <a:prstGeom prst="rect">
            <a:avLst/>
          </a:prstGeom>
          <a:noFill/>
        </p:spPr>
        <p:txBody>
          <a:bodyPr wrap="square" rtlCol="0">
            <a:spAutoFit/>
          </a:bodyPr>
          <a:lstStyle/>
          <a:p>
            <a:r>
              <a:rPr lang="en-US" b="1" dirty="0" smtClean="0"/>
              <a:t>Laboratory</a:t>
            </a:r>
            <a:r>
              <a:rPr lang="nl-BE" b="1" dirty="0" smtClean="0"/>
              <a:t> of Gene Technology</a:t>
            </a:r>
          </a:p>
          <a:p>
            <a:pPr marL="285750" indent="-285750">
              <a:buFont typeface="Arial" panose="020B0604020202020204" pitchFamily="34" charset="0"/>
              <a:buChar char="•"/>
            </a:pPr>
            <a:r>
              <a:rPr lang="nl-BE" dirty="0" smtClean="0"/>
              <a:t>Prof. Rob Lavigne</a:t>
            </a:r>
          </a:p>
          <a:p>
            <a:pPr marL="285750" indent="-285750">
              <a:buFont typeface="Arial" panose="020B0604020202020204" pitchFamily="34" charset="0"/>
              <a:buChar char="•"/>
            </a:pPr>
            <a:r>
              <a:rPr lang="nl-BE" b="1" dirty="0" smtClean="0"/>
              <a:t>Dr. Leena Putzeys</a:t>
            </a:r>
          </a:p>
          <a:p>
            <a:pPr marL="285750" indent="-285750">
              <a:buFont typeface="Arial" panose="020B0604020202020204" pitchFamily="34" charset="0"/>
              <a:buChar char="•"/>
            </a:pPr>
            <a:r>
              <a:rPr lang="nl-BE" dirty="0" smtClean="0"/>
              <a:t>Dr. Eveline-Marie Lammens</a:t>
            </a:r>
          </a:p>
          <a:p>
            <a:pPr marL="285750" indent="-285750">
              <a:buFont typeface="Arial" panose="020B0604020202020204" pitchFamily="34" charset="0"/>
              <a:buChar char="•"/>
            </a:pPr>
            <a:r>
              <a:rPr lang="nl-BE" dirty="0" smtClean="0"/>
              <a:t>Jorien Poppeliers</a:t>
            </a:r>
          </a:p>
          <a:p>
            <a:pPr marL="285750" indent="-285750">
              <a:buFont typeface="Arial" panose="020B0604020202020204" pitchFamily="34" charset="0"/>
              <a:buChar char="•"/>
            </a:pPr>
            <a:r>
              <a:rPr lang="nl-BE" dirty="0" smtClean="0"/>
              <a:t>Laura Wicke</a:t>
            </a:r>
            <a:endParaRPr lang="en-GB" dirty="0"/>
          </a:p>
        </p:txBody>
      </p:sp>
      <p:pic>
        <p:nvPicPr>
          <p:cNvPr id="9" name="Picture 8" descr="genomics core - Centrum Menselijke Erfelijkheid">
            <a:extLst>
              <a:ext uri="{FF2B5EF4-FFF2-40B4-BE49-F238E27FC236}">
                <a16:creationId xmlns:a16="http://schemas.microsoft.com/office/drawing/2014/main" id="{45FA3D3D-A493-72D9-B081-F14FA55297F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7564" y="4100554"/>
            <a:ext cx="2409688" cy="442919"/>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606235" y="6327674"/>
            <a:ext cx="2942706" cy="369332"/>
          </a:xfrm>
          <a:prstGeom prst="rect">
            <a:avLst/>
          </a:prstGeom>
          <a:noFill/>
        </p:spPr>
        <p:txBody>
          <a:bodyPr wrap="square" rtlCol="0">
            <a:spAutoFit/>
          </a:bodyPr>
          <a:lstStyle/>
          <a:p>
            <a:r>
              <a:rPr lang="nl-BE" i="1" dirty="0" smtClean="0"/>
              <a:t>Special research fund </a:t>
            </a:r>
            <a:r>
              <a:rPr lang="nl-BE" i="1" dirty="0" err="1" smtClean="0"/>
              <a:t>iBOF</a:t>
            </a:r>
            <a:endParaRPr lang="en-GB" i="1" dirty="0"/>
          </a:p>
        </p:txBody>
      </p:sp>
      <p:pic>
        <p:nvPicPr>
          <p:cNvPr id="12" name="Afbeelding 14">
            <a:extLst>
              <a:ext uri="{FF2B5EF4-FFF2-40B4-BE49-F238E27FC236}">
                <a16:creationId xmlns:a16="http://schemas.microsoft.com/office/drawing/2014/main" id="{092224E1-1576-75D0-119B-47874FE1119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3295021" y="5828943"/>
            <a:ext cx="1416904" cy="498731"/>
          </a:xfrm>
          <a:prstGeom prst="rect">
            <a:avLst/>
          </a:prstGeom>
        </p:spPr>
      </p:pic>
      <p:pic>
        <p:nvPicPr>
          <p:cNvPr id="1028" name="Picture 4" descr="Logos | ERC"/>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7560" t="22974" r="5373" b="22800"/>
          <a:stretch/>
        </p:blipFill>
        <p:spPr bwMode="auto">
          <a:xfrm>
            <a:off x="711852" y="5828944"/>
            <a:ext cx="1894383" cy="83472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576966" y="5339132"/>
            <a:ext cx="6096000" cy="369332"/>
          </a:xfrm>
          <a:prstGeom prst="rect">
            <a:avLst/>
          </a:prstGeom>
        </p:spPr>
        <p:txBody>
          <a:bodyPr>
            <a:spAutoFit/>
          </a:bodyPr>
          <a:lstStyle/>
          <a:p>
            <a:r>
              <a:rPr lang="nl-BE" b="1" dirty="0" err="1" smtClean="0"/>
              <a:t>Funding</a:t>
            </a:r>
            <a:endParaRPr lang="nl-BE" b="1" dirty="0"/>
          </a:p>
        </p:txBody>
      </p:sp>
      <p:pic>
        <p:nvPicPr>
          <p:cNvPr id="17" name="Picture 2" descr="Dr. L. Putzeys | Klinische Genetica"/>
          <p:cNvPicPr>
            <a:picLocks noChangeAspect="1" noChangeArrowheads="1"/>
          </p:cNvPicPr>
          <p:nvPr/>
        </p:nvPicPr>
        <p:blipFill>
          <a:blip r:embed="rId8" cstate="print">
            <a:extLst>
              <a:ext uri="{28A0092B-C50C-407E-A947-70E740481C1C}">
                <a14:useLocalDpi xmlns:a14="http://schemas.microsoft.com/office/drawing/2010/main"/>
              </a:ext>
            </a:extLst>
          </a:blip>
          <a:srcRect/>
          <a:stretch>
            <a:fillRect/>
          </a:stretch>
        </p:blipFill>
        <p:spPr bwMode="auto">
          <a:xfrm>
            <a:off x="4146333" y="2072567"/>
            <a:ext cx="505000" cy="673334"/>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p:cNvSpPr/>
          <p:nvPr/>
        </p:nvSpPr>
        <p:spPr>
          <a:xfrm>
            <a:off x="576966" y="3678987"/>
            <a:ext cx="6096000" cy="369332"/>
          </a:xfrm>
          <a:prstGeom prst="rect">
            <a:avLst/>
          </a:prstGeom>
        </p:spPr>
        <p:txBody>
          <a:bodyPr>
            <a:spAutoFit/>
          </a:bodyPr>
          <a:lstStyle/>
          <a:p>
            <a:r>
              <a:rPr lang="nl-BE" b="1" dirty="0" smtClean="0"/>
              <a:t>Collaborators</a:t>
            </a:r>
            <a:endParaRPr lang="nl-BE" b="1" dirty="0"/>
          </a:p>
        </p:txBody>
      </p:sp>
      <p:sp>
        <p:nvSpPr>
          <p:cNvPr id="8" name="Rectangle 7"/>
          <p:cNvSpPr/>
          <p:nvPr/>
        </p:nvSpPr>
        <p:spPr>
          <a:xfrm>
            <a:off x="658776" y="4165177"/>
            <a:ext cx="1909369" cy="923330"/>
          </a:xfrm>
          <a:prstGeom prst="rect">
            <a:avLst/>
          </a:prstGeom>
        </p:spPr>
        <p:txBody>
          <a:bodyPr wrap="none">
            <a:spAutoFit/>
          </a:bodyPr>
          <a:lstStyle/>
          <a:p>
            <a:pPr marL="285750" indent="-285750">
              <a:buFont typeface="Arial" panose="020B0604020202020204" pitchFamily="34" charset="0"/>
              <a:buChar char="•"/>
            </a:pPr>
            <a:r>
              <a:rPr lang="nl-BE" dirty="0" smtClean="0"/>
              <a:t> </a:t>
            </a:r>
          </a:p>
          <a:p>
            <a:pPr marL="285750" indent="-285750">
              <a:buFont typeface="Arial" panose="020B0604020202020204" pitchFamily="34" charset="0"/>
              <a:buChar char="•"/>
            </a:pPr>
            <a:endParaRPr lang="nl-BE" dirty="0" smtClean="0"/>
          </a:p>
          <a:p>
            <a:pPr marL="285750" indent="-285750">
              <a:buFont typeface="Arial" panose="020B0604020202020204" pitchFamily="34" charset="0"/>
              <a:buChar char="•"/>
            </a:pPr>
            <a:r>
              <a:rPr lang="nl-BE" dirty="0" smtClean="0"/>
              <a:t>Prof. </a:t>
            </a:r>
            <a:r>
              <a:rPr lang="nl-BE" dirty="0" err="1" smtClean="0"/>
              <a:t>Jörg</a:t>
            </a:r>
            <a:r>
              <a:rPr lang="nl-BE" dirty="0" smtClean="0"/>
              <a:t> Vogel</a:t>
            </a:r>
            <a:endParaRPr lang="en-GB" dirty="0"/>
          </a:p>
        </p:txBody>
      </p:sp>
      <p:pic>
        <p:nvPicPr>
          <p:cNvPr id="1032" name="Picture 8" descr="Eveline-Marie Lammens (@EvelineLammens) / X"/>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r="18969"/>
          <a:stretch/>
        </p:blipFill>
        <p:spPr bwMode="auto">
          <a:xfrm>
            <a:off x="4146333" y="2766245"/>
            <a:ext cx="509628" cy="62892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Laura Wicke, Biologie - Career Centre"/>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30386" t="5500" r="38719" b="39059"/>
          <a:stretch/>
        </p:blipFill>
        <p:spPr bwMode="auto">
          <a:xfrm>
            <a:off x="4691492" y="2074910"/>
            <a:ext cx="615117" cy="66267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Jorien Poppeliers (@JorienPopp) / X"/>
          <p:cNvPicPr>
            <a:picLocks noChangeAspect="1" noChangeArrowheads="1"/>
          </p:cNvPicPr>
          <p:nvPr/>
        </p:nvPicPr>
        <p:blipFill rotWithShape="1">
          <a:blip r:embed="rId11" cstate="print">
            <a:extLst>
              <a:ext uri="{28A0092B-C50C-407E-A947-70E740481C1C}">
                <a14:useLocalDpi xmlns:a14="http://schemas.microsoft.com/office/drawing/2010/main" val="0"/>
              </a:ext>
            </a:extLst>
          </a:blip>
          <a:srcRect l="30811" t="18925" r="28170" b="38858"/>
          <a:stretch/>
        </p:blipFill>
        <p:spPr bwMode="auto">
          <a:xfrm>
            <a:off x="4691492" y="2766246"/>
            <a:ext cx="615117" cy="6330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36465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3936C-2370-3275-D674-9A32D755256D}"/>
              </a:ext>
            </a:extLst>
          </p:cNvPr>
          <p:cNvSpPr>
            <a:spLocks noGrp="1"/>
          </p:cNvSpPr>
          <p:nvPr>
            <p:ph type="title"/>
          </p:nvPr>
        </p:nvSpPr>
        <p:spPr/>
        <p:txBody>
          <a:bodyPr/>
          <a:lstStyle/>
          <a:p>
            <a:r>
              <a:rPr lang="nl-BE" dirty="0" err="1"/>
              <a:t>Transcriptomics</a:t>
            </a:r>
            <a:r>
              <a:rPr lang="nl-BE" dirty="0"/>
              <a:t> – </a:t>
            </a:r>
            <a:r>
              <a:rPr lang="nl-BE" dirty="0" smtClean="0"/>
              <a:t>Analysis</a:t>
            </a:r>
            <a:endParaRPr lang="en-BE" dirty="0"/>
          </a:p>
        </p:txBody>
      </p:sp>
      <p:sp>
        <p:nvSpPr>
          <p:cNvPr id="4" name="Slide Number Placeholder 3">
            <a:extLst>
              <a:ext uri="{FF2B5EF4-FFF2-40B4-BE49-F238E27FC236}">
                <a16:creationId xmlns:a16="http://schemas.microsoft.com/office/drawing/2014/main" id="{C8F3548A-2CCC-57E8-E7CB-A7DA641005CD}"/>
              </a:ext>
            </a:extLst>
          </p:cNvPr>
          <p:cNvSpPr>
            <a:spLocks noGrp="1"/>
          </p:cNvSpPr>
          <p:nvPr>
            <p:ph type="sldNum" sz="quarter" idx="12"/>
          </p:nvPr>
        </p:nvSpPr>
        <p:spPr/>
        <p:txBody>
          <a:bodyPr/>
          <a:lstStyle/>
          <a:p>
            <a:fld id="{68C7DDBF-DDF6-804F-B767-1BC3449F2BA6}" type="slidenum">
              <a:rPr lang="en-US" smtClean="0"/>
              <a:t>16</a:t>
            </a:fld>
            <a:endParaRPr lang="en-US"/>
          </a:p>
        </p:txBody>
      </p:sp>
      <p:pic>
        <p:nvPicPr>
          <p:cNvPr id="8" name="Picture 7" descr="A picture containing text, screenshot, diagram, font&#10;&#10;Description automatically generated">
            <a:extLst>
              <a:ext uri="{FF2B5EF4-FFF2-40B4-BE49-F238E27FC236}">
                <a16:creationId xmlns:a16="http://schemas.microsoft.com/office/drawing/2014/main" id="{62B48D98-C131-B3F0-4870-F2B2DBAF0C2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25918" y="747605"/>
            <a:ext cx="8518724" cy="6093769"/>
          </a:xfrm>
          <a:prstGeom prst="rect">
            <a:avLst/>
          </a:prstGeom>
        </p:spPr>
      </p:pic>
    </p:spTree>
    <p:extLst>
      <p:ext uri="{BB962C8B-B14F-4D97-AF65-F5344CB8AC3E}">
        <p14:creationId xmlns:p14="http://schemas.microsoft.com/office/powerpoint/2010/main" val="1510348555"/>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Bacteriophages, efficient eradicators of bacteria</a:t>
            </a:r>
            <a:endParaRPr lang="en-US" dirty="0"/>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8" name="Picture 7"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grpSp>
        <p:nvGrpSpPr>
          <p:cNvPr id="50" name="Group 49">
            <a:extLst>
              <a:ext uri="{FF2B5EF4-FFF2-40B4-BE49-F238E27FC236}">
                <a16:creationId xmlns:a16="http://schemas.microsoft.com/office/drawing/2014/main" id="{83B48686-8DD6-41C3-BFDA-D92875320AD9}"/>
              </a:ext>
            </a:extLst>
          </p:cNvPr>
          <p:cNvGrpSpPr>
            <a:grpSpLocks noChangeAspect="1"/>
          </p:cNvGrpSpPr>
          <p:nvPr/>
        </p:nvGrpSpPr>
        <p:grpSpPr>
          <a:xfrm>
            <a:off x="115649" y="1948775"/>
            <a:ext cx="2550328" cy="2414995"/>
            <a:chOff x="4750034" y="4013200"/>
            <a:chExt cx="3174765" cy="3006296"/>
          </a:xfrm>
        </p:grpSpPr>
        <p:grpSp>
          <p:nvGrpSpPr>
            <p:cNvPr id="54" name="Group 53">
              <a:extLst>
                <a:ext uri="{FF2B5EF4-FFF2-40B4-BE49-F238E27FC236}">
                  <a16:creationId xmlns:a16="http://schemas.microsoft.com/office/drawing/2014/main" id="{FCA9F06F-0167-4609-8DAD-41D2308A09B2}"/>
                </a:ext>
              </a:extLst>
            </p:cNvPr>
            <p:cNvGrpSpPr/>
            <p:nvPr/>
          </p:nvGrpSpPr>
          <p:grpSpPr>
            <a:xfrm>
              <a:off x="4750034" y="4013200"/>
              <a:ext cx="3174765" cy="3006296"/>
              <a:chOff x="6840568" y="2064883"/>
              <a:chExt cx="5082511" cy="4812807"/>
            </a:xfrm>
            <a:solidFill>
              <a:schemeClr val="bg1"/>
            </a:solidFill>
          </p:grpSpPr>
          <p:cxnSp>
            <p:nvCxnSpPr>
              <p:cNvPr id="56" name="Straight Connector 55">
                <a:extLst>
                  <a:ext uri="{FF2B5EF4-FFF2-40B4-BE49-F238E27FC236}">
                    <a16:creationId xmlns:a16="http://schemas.microsoft.com/office/drawing/2014/main" id="{D9BEB00B-40FD-4BCF-BA6A-D1A68D17A642}"/>
                  </a:ext>
                </a:extLst>
              </p:cNvPr>
              <p:cNvCxnSpPr>
                <a:cxnSpLocks/>
              </p:cNvCxnSpPr>
              <p:nvPr/>
            </p:nvCxnSpPr>
            <p:spPr>
              <a:xfrm rot="2237213" flipV="1">
                <a:off x="9167507" y="4833539"/>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3D7ABD2-CC4C-4EEF-9C38-7EA495713C3E}"/>
                  </a:ext>
                </a:extLst>
              </p:cNvPr>
              <p:cNvCxnSpPr>
                <a:cxnSpLocks/>
              </p:cNvCxnSpPr>
              <p:nvPr/>
            </p:nvCxnSpPr>
            <p:spPr>
              <a:xfrm rot="2237213" flipV="1">
                <a:off x="9167507" y="4993319"/>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5F4BABEE-B19B-4B5C-8B82-C18CB87A0DAD}"/>
                  </a:ext>
                </a:extLst>
              </p:cNvPr>
              <p:cNvCxnSpPr>
                <a:cxnSpLocks/>
              </p:cNvCxnSpPr>
              <p:nvPr/>
            </p:nvCxnSpPr>
            <p:spPr>
              <a:xfrm rot="2237213" flipV="1">
                <a:off x="9167507" y="4673758"/>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FFB7FC4-0369-4210-A404-F1AC46DF94EA}"/>
                  </a:ext>
                </a:extLst>
              </p:cNvPr>
              <p:cNvCxnSpPr>
                <a:cxnSpLocks/>
              </p:cNvCxnSpPr>
              <p:nvPr/>
            </p:nvCxnSpPr>
            <p:spPr>
              <a:xfrm rot="2237213" flipV="1">
                <a:off x="9167507" y="5312880"/>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43F7CB1F-2772-40B7-91D5-77001CCCBF38}"/>
                  </a:ext>
                </a:extLst>
              </p:cNvPr>
              <p:cNvCxnSpPr>
                <a:cxnSpLocks/>
              </p:cNvCxnSpPr>
              <p:nvPr/>
            </p:nvCxnSpPr>
            <p:spPr>
              <a:xfrm rot="2237213" flipV="1">
                <a:off x="9167507" y="5472661"/>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892F0644-C667-4761-8D1D-0057F53109B7}"/>
                  </a:ext>
                </a:extLst>
              </p:cNvPr>
              <p:cNvCxnSpPr>
                <a:cxnSpLocks/>
              </p:cNvCxnSpPr>
              <p:nvPr/>
            </p:nvCxnSpPr>
            <p:spPr>
              <a:xfrm rot="2237213" flipV="1">
                <a:off x="9167507" y="5153100"/>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8D59F9A4-2B7A-4A70-B068-B5BA283D6CB7}"/>
                  </a:ext>
                </a:extLst>
              </p:cNvPr>
              <p:cNvCxnSpPr>
                <a:cxnSpLocks/>
              </p:cNvCxnSpPr>
              <p:nvPr/>
            </p:nvCxnSpPr>
            <p:spPr>
              <a:xfrm rot="2237213" flipV="1">
                <a:off x="9167507" y="5792222"/>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7F08A23-E242-4993-B41B-51E857FDDEAC}"/>
                  </a:ext>
                </a:extLst>
              </p:cNvPr>
              <p:cNvCxnSpPr>
                <a:cxnSpLocks/>
              </p:cNvCxnSpPr>
              <p:nvPr/>
            </p:nvCxnSpPr>
            <p:spPr>
              <a:xfrm rot="2237213" flipV="1">
                <a:off x="9167507" y="5952002"/>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500CFA40-101B-471F-9903-33D7F42E63F2}"/>
                  </a:ext>
                </a:extLst>
              </p:cNvPr>
              <p:cNvCxnSpPr>
                <a:cxnSpLocks/>
              </p:cNvCxnSpPr>
              <p:nvPr/>
            </p:nvCxnSpPr>
            <p:spPr>
              <a:xfrm rot="2237213" flipV="1">
                <a:off x="9167507" y="5632441"/>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A4CEEAA-4097-4304-B1BC-C0727812EDDE}"/>
                  </a:ext>
                </a:extLst>
              </p:cNvPr>
              <p:cNvCxnSpPr>
                <a:cxnSpLocks/>
              </p:cNvCxnSpPr>
              <p:nvPr/>
            </p:nvCxnSpPr>
            <p:spPr>
              <a:xfrm rot="2237213" flipV="1">
                <a:off x="9167507" y="6271563"/>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CE47DC0-AB12-4945-88BA-4AFFCCD594FF}"/>
                  </a:ext>
                </a:extLst>
              </p:cNvPr>
              <p:cNvCxnSpPr>
                <a:cxnSpLocks/>
              </p:cNvCxnSpPr>
              <p:nvPr/>
            </p:nvCxnSpPr>
            <p:spPr>
              <a:xfrm rot="2237213" flipV="1">
                <a:off x="9167507" y="6432499"/>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67ABB79-CB17-4956-99F7-DD5C65C08212}"/>
                  </a:ext>
                </a:extLst>
              </p:cNvPr>
              <p:cNvCxnSpPr>
                <a:cxnSpLocks/>
              </p:cNvCxnSpPr>
              <p:nvPr/>
            </p:nvCxnSpPr>
            <p:spPr>
              <a:xfrm rot="2237213" flipV="1">
                <a:off x="9167507" y="6111783"/>
                <a:ext cx="419971" cy="31545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68" name="Hexagon 67">
                <a:extLst>
                  <a:ext uri="{FF2B5EF4-FFF2-40B4-BE49-F238E27FC236}">
                    <a16:creationId xmlns:a16="http://schemas.microsoft.com/office/drawing/2014/main" id="{A46854F8-4A03-4D13-9452-60FFD2F0B1FD}"/>
                  </a:ext>
                </a:extLst>
              </p:cNvPr>
              <p:cNvSpPr/>
              <p:nvPr/>
            </p:nvSpPr>
            <p:spPr>
              <a:xfrm rot="16200000">
                <a:off x="8020496" y="2252055"/>
                <a:ext cx="2713998" cy="2339654"/>
              </a:xfrm>
              <a:prstGeom prst="hexagon">
                <a:avLst/>
              </a:prstGeom>
              <a:noFill/>
              <a:ln w="19050" cap="rnd">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grpSp>
            <p:nvGrpSpPr>
              <p:cNvPr id="69" name="Group 68">
                <a:extLst>
                  <a:ext uri="{FF2B5EF4-FFF2-40B4-BE49-F238E27FC236}">
                    <a16:creationId xmlns:a16="http://schemas.microsoft.com/office/drawing/2014/main" id="{408F16EE-C20A-4460-8183-9781CD15EB71}"/>
                  </a:ext>
                </a:extLst>
              </p:cNvPr>
              <p:cNvGrpSpPr/>
              <p:nvPr/>
            </p:nvGrpSpPr>
            <p:grpSpPr>
              <a:xfrm flipH="1">
                <a:off x="9758811" y="4836361"/>
                <a:ext cx="2164268" cy="2041329"/>
                <a:chOff x="978871" y="4995350"/>
                <a:chExt cx="1038095" cy="979127"/>
              </a:xfrm>
              <a:grpFill/>
            </p:grpSpPr>
            <p:cxnSp>
              <p:nvCxnSpPr>
                <p:cNvPr id="77" name="Straight Connector 76">
                  <a:extLst>
                    <a:ext uri="{FF2B5EF4-FFF2-40B4-BE49-F238E27FC236}">
                      <a16:creationId xmlns:a16="http://schemas.microsoft.com/office/drawing/2014/main" id="{B21D6803-A533-49F3-B558-393E739DA209}"/>
                    </a:ext>
                  </a:extLst>
                </p:cNvPr>
                <p:cNvCxnSpPr/>
                <p:nvPr/>
              </p:nvCxnSpPr>
              <p:spPr>
                <a:xfrm rot="18984363" flipH="1" flipV="1">
                  <a:off x="1703685" y="5181504"/>
                  <a:ext cx="103549" cy="792973"/>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ADE7CC31-026C-4288-A5FE-83C1DBE80010}"/>
                    </a:ext>
                  </a:extLst>
                </p:cNvPr>
                <p:cNvCxnSpPr>
                  <a:cxnSpLocks/>
                </p:cNvCxnSpPr>
                <p:nvPr/>
              </p:nvCxnSpPr>
              <p:spPr>
                <a:xfrm rot="18984363" flipV="1">
                  <a:off x="1761702" y="5047563"/>
                  <a:ext cx="86797" cy="874281"/>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065A664-CDBE-4712-A04E-89E9A5E0CFD1}"/>
                    </a:ext>
                  </a:extLst>
                </p:cNvPr>
                <p:cNvCxnSpPr>
                  <a:cxnSpLocks/>
                </p:cNvCxnSpPr>
                <p:nvPr/>
              </p:nvCxnSpPr>
              <p:spPr>
                <a:xfrm flipV="1">
                  <a:off x="978871" y="5323571"/>
                  <a:ext cx="464906" cy="552445"/>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8BCD239F-0B0A-429B-8B10-8911B38776EE}"/>
                    </a:ext>
                  </a:extLst>
                </p:cNvPr>
                <p:cNvCxnSpPr>
                  <a:cxnSpLocks/>
                </p:cNvCxnSpPr>
                <p:nvPr/>
              </p:nvCxnSpPr>
              <p:spPr>
                <a:xfrm flipV="1">
                  <a:off x="1283974" y="5141369"/>
                  <a:ext cx="252125" cy="732960"/>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5ECE9810-D03A-4432-8F2F-586F1E107F41}"/>
                    </a:ext>
                  </a:extLst>
                </p:cNvPr>
                <p:cNvCxnSpPr>
                  <a:cxnSpLocks/>
                </p:cNvCxnSpPr>
                <p:nvPr/>
              </p:nvCxnSpPr>
              <p:spPr>
                <a:xfrm rot="18984363" flipV="1">
                  <a:off x="1741534" y="4995350"/>
                  <a:ext cx="275432" cy="85126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279AB68-B099-485C-B0B6-35FD21228708}"/>
                    </a:ext>
                  </a:extLst>
                </p:cNvPr>
                <p:cNvCxnSpPr>
                  <a:cxnSpLocks/>
                </p:cNvCxnSpPr>
                <p:nvPr/>
              </p:nvCxnSpPr>
              <p:spPr>
                <a:xfrm flipV="1">
                  <a:off x="1473370" y="5024779"/>
                  <a:ext cx="211436" cy="851237"/>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70" name="Group 69">
                <a:extLst>
                  <a:ext uri="{FF2B5EF4-FFF2-40B4-BE49-F238E27FC236}">
                    <a16:creationId xmlns:a16="http://schemas.microsoft.com/office/drawing/2014/main" id="{F63483D8-4EF4-4A2E-A703-1C2F66C6BACD}"/>
                  </a:ext>
                </a:extLst>
              </p:cNvPr>
              <p:cNvGrpSpPr/>
              <p:nvPr/>
            </p:nvGrpSpPr>
            <p:grpSpPr>
              <a:xfrm>
                <a:off x="6840568" y="4836361"/>
                <a:ext cx="2164268" cy="2041329"/>
                <a:chOff x="978871" y="4995350"/>
                <a:chExt cx="1038095" cy="979127"/>
              </a:xfrm>
              <a:grpFill/>
            </p:grpSpPr>
            <p:cxnSp>
              <p:nvCxnSpPr>
                <p:cNvPr id="71" name="Straight Connector 70">
                  <a:extLst>
                    <a:ext uri="{FF2B5EF4-FFF2-40B4-BE49-F238E27FC236}">
                      <a16:creationId xmlns:a16="http://schemas.microsoft.com/office/drawing/2014/main" id="{06CCA897-D917-4519-AE9F-1B92C1DCFF41}"/>
                    </a:ext>
                  </a:extLst>
                </p:cNvPr>
                <p:cNvCxnSpPr/>
                <p:nvPr/>
              </p:nvCxnSpPr>
              <p:spPr>
                <a:xfrm rot="18984363" flipH="1" flipV="1">
                  <a:off x="1703685" y="5181504"/>
                  <a:ext cx="103549" cy="792973"/>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09C0209-356A-41CC-8DF0-74A271AE8B76}"/>
                    </a:ext>
                  </a:extLst>
                </p:cNvPr>
                <p:cNvCxnSpPr>
                  <a:cxnSpLocks/>
                </p:cNvCxnSpPr>
                <p:nvPr/>
              </p:nvCxnSpPr>
              <p:spPr>
                <a:xfrm rot="18984363" flipV="1">
                  <a:off x="1761702" y="5047563"/>
                  <a:ext cx="86797" cy="874281"/>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AEC6584D-9151-4097-995B-A735E50A357E}"/>
                    </a:ext>
                  </a:extLst>
                </p:cNvPr>
                <p:cNvCxnSpPr>
                  <a:cxnSpLocks/>
                </p:cNvCxnSpPr>
                <p:nvPr/>
              </p:nvCxnSpPr>
              <p:spPr>
                <a:xfrm flipV="1">
                  <a:off x="978871" y="5323571"/>
                  <a:ext cx="464906" cy="552445"/>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3C7148A6-C0C3-4F9E-BD3D-E555DBB949F2}"/>
                    </a:ext>
                  </a:extLst>
                </p:cNvPr>
                <p:cNvCxnSpPr>
                  <a:cxnSpLocks/>
                </p:cNvCxnSpPr>
                <p:nvPr/>
              </p:nvCxnSpPr>
              <p:spPr>
                <a:xfrm flipV="1">
                  <a:off x="1283974" y="5141369"/>
                  <a:ext cx="252125" cy="732960"/>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0C08A1B-A899-460A-A0BE-5354E7583A65}"/>
                    </a:ext>
                  </a:extLst>
                </p:cNvPr>
                <p:cNvCxnSpPr>
                  <a:cxnSpLocks/>
                </p:cNvCxnSpPr>
                <p:nvPr/>
              </p:nvCxnSpPr>
              <p:spPr>
                <a:xfrm rot="18984363" flipV="1">
                  <a:off x="1741534" y="4995350"/>
                  <a:ext cx="275432" cy="851264"/>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AB3D197-30BF-436B-9563-C51AF146EFCB}"/>
                    </a:ext>
                  </a:extLst>
                </p:cNvPr>
                <p:cNvCxnSpPr>
                  <a:cxnSpLocks/>
                </p:cNvCxnSpPr>
                <p:nvPr/>
              </p:nvCxnSpPr>
              <p:spPr>
                <a:xfrm flipV="1">
                  <a:off x="1473370" y="5024779"/>
                  <a:ext cx="211436" cy="851237"/>
                </a:xfrm>
                <a:prstGeom prst="line">
                  <a:avLst/>
                </a:prstGeom>
                <a:grpFill/>
                <a:ln w="19050" cap="rnd">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grpSp>
        <p:pic>
          <p:nvPicPr>
            <p:cNvPr id="55" name="Graphic 61" descr="DNA outline">
              <a:extLst>
                <a:ext uri="{FF2B5EF4-FFF2-40B4-BE49-F238E27FC236}">
                  <a16:creationId xmlns:a16="http://schemas.microsoft.com/office/drawing/2014/main" id="{5741F5F5-CA9A-40B4-B1F5-7A7C0E2572DE}"/>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5761376" y="4311635"/>
              <a:ext cx="1127957" cy="1127957"/>
            </a:xfrm>
            <a:prstGeom prst="rect">
              <a:avLst/>
            </a:prstGeom>
          </p:spPr>
        </p:pic>
      </p:grpSp>
      <p:cxnSp>
        <p:nvCxnSpPr>
          <p:cNvPr id="83" name="Elbow Connector 82"/>
          <p:cNvCxnSpPr/>
          <p:nvPr/>
        </p:nvCxnSpPr>
        <p:spPr>
          <a:xfrm flipV="1">
            <a:off x="1388639" y="1339121"/>
            <a:ext cx="919733" cy="449259"/>
          </a:xfrm>
          <a:prstGeom prst="bentConnector3">
            <a:avLst>
              <a:gd name="adj1" fmla="val -202"/>
            </a:avLst>
          </a:prstGeom>
          <a:ln>
            <a:tailEnd type="triangle"/>
          </a:ln>
        </p:spPr>
        <p:style>
          <a:lnRef idx="1">
            <a:schemeClr val="dk1"/>
          </a:lnRef>
          <a:fillRef idx="0">
            <a:schemeClr val="dk1"/>
          </a:fillRef>
          <a:effectRef idx="0">
            <a:schemeClr val="dk1"/>
          </a:effectRef>
          <a:fontRef idx="minor">
            <a:schemeClr val="tx1"/>
          </a:fontRef>
        </p:style>
      </p:cxnSp>
      <p:pic>
        <p:nvPicPr>
          <p:cNvPr id="1026" name="Picture 2" descr="Genome packaging in EL and Lin68, two giant phiKZ-like bacteriophages of P.  aeruginosa - ScienceDirect"/>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6121" t="2180" r="61252" b="39677"/>
          <a:stretch/>
        </p:blipFill>
        <p:spPr bwMode="auto">
          <a:xfrm>
            <a:off x="84866" y="1808521"/>
            <a:ext cx="623248" cy="147959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6"/>
          <a:stretch>
            <a:fillRect/>
          </a:stretch>
        </p:blipFill>
        <p:spPr>
          <a:xfrm>
            <a:off x="2505072" y="900000"/>
            <a:ext cx="9430551" cy="3359872"/>
          </a:xfrm>
          <a:prstGeom prst="rect">
            <a:avLst/>
          </a:prstGeom>
        </p:spPr>
      </p:pic>
      <p:grpSp>
        <p:nvGrpSpPr>
          <p:cNvPr id="101" name="Group 100">
            <a:extLst>
              <a:ext uri="{FF2B5EF4-FFF2-40B4-BE49-F238E27FC236}">
                <a16:creationId xmlns:a16="http://schemas.microsoft.com/office/drawing/2014/main" id="{AE058576-664D-4D19-A2B7-4082CA726ADA}"/>
              </a:ext>
            </a:extLst>
          </p:cNvPr>
          <p:cNvGrpSpPr>
            <a:grpSpLocks noChangeAspect="1"/>
          </p:cNvGrpSpPr>
          <p:nvPr/>
        </p:nvGrpSpPr>
        <p:grpSpPr>
          <a:xfrm>
            <a:off x="8861101" y="4559570"/>
            <a:ext cx="2967992" cy="2123866"/>
            <a:chOff x="5443307" y="4638261"/>
            <a:chExt cx="2698905" cy="1931304"/>
          </a:xfrm>
        </p:grpSpPr>
        <p:pic>
          <p:nvPicPr>
            <p:cNvPr id="102" name="Picture 4" descr="https://media.springernature.com/original/springer-static/image/chp%3A10.1007%2F978-981-13-7709-9_11/MediaObjects/448432_1_En_11_Fig2_HTML.png">
              <a:extLst>
                <a:ext uri="{FF2B5EF4-FFF2-40B4-BE49-F238E27FC236}">
                  <a16:creationId xmlns:a16="http://schemas.microsoft.com/office/drawing/2014/main" id="{A0322939-10B2-4A8E-8FC9-0B345D0C1A64}"/>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r="33838" b="12139"/>
            <a:stretch/>
          </p:blipFill>
          <p:spPr bwMode="auto">
            <a:xfrm>
              <a:off x="5575308" y="5060074"/>
              <a:ext cx="2501640" cy="1509491"/>
            </a:xfrm>
            <a:prstGeom prst="rect">
              <a:avLst/>
            </a:prstGeom>
            <a:noFill/>
            <a:extLst>
              <a:ext uri="{909E8E84-426E-40DD-AFC4-6F175D3DCCD1}">
                <a14:hiddenFill xmlns:a14="http://schemas.microsoft.com/office/drawing/2010/main">
                  <a:solidFill>
                    <a:srgbClr val="FFFFFF"/>
                  </a:solidFill>
                </a14:hiddenFill>
              </a:ext>
            </a:extLst>
          </p:spPr>
        </p:pic>
        <p:sp>
          <p:nvSpPr>
            <p:cNvPr id="104" name="TextBox 103">
              <a:extLst>
                <a:ext uri="{FF2B5EF4-FFF2-40B4-BE49-F238E27FC236}">
                  <a16:creationId xmlns:a16="http://schemas.microsoft.com/office/drawing/2014/main" id="{CE0CB114-2875-4FAD-8492-17DEB5C14B66}"/>
                </a:ext>
              </a:extLst>
            </p:cNvPr>
            <p:cNvSpPr txBox="1"/>
            <p:nvPr/>
          </p:nvSpPr>
          <p:spPr>
            <a:xfrm>
              <a:off x="5443307" y="4638261"/>
              <a:ext cx="2698905" cy="335846"/>
            </a:xfrm>
            <a:prstGeom prst="rect">
              <a:avLst/>
            </a:prstGeom>
            <a:noFill/>
          </p:spPr>
          <p:txBody>
            <a:bodyPr wrap="none" rtlCol="0">
              <a:spAutoFit/>
            </a:bodyPr>
            <a:lstStyle/>
            <a:p>
              <a:r>
                <a:rPr lang="nl-BE" b="1" dirty="0" err="1"/>
                <a:t>Phage</a:t>
              </a:r>
              <a:r>
                <a:rPr lang="nl-BE" b="1" dirty="0"/>
                <a:t> </a:t>
              </a:r>
              <a:r>
                <a:rPr lang="nl-BE" b="1" dirty="0" err="1"/>
                <a:t>enzyme</a:t>
              </a:r>
              <a:r>
                <a:rPr lang="nl-BE" b="1" dirty="0"/>
                <a:t> </a:t>
              </a:r>
              <a:r>
                <a:rPr lang="nl-BE" b="1" dirty="0" err="1"/>
                <a:t>antimicrobials</a:t>
              </a:r>
              <a:endParaRPr lang="nl-BE" b="1" dirty="0"/>
            </a:p>
          </p:txBody>
        </p:sp>
      </p:grpSp>
      <p:sp>
        <p:nvSpPr>
          <p:cNvPr id="41" name="TextBox 40">
            <a:extLst>
              <a:ext uri="{FF2B5EF4-FFF2-40B4-BE49-F238E27FC236}">
                <a16:creationId xmlns:a16="http://schemas.microsoft.com/office/drawing/2014/main" id="{CE0CB114-2875-4FAD-8492-17DEB5C14B66}"/>
              </a:ext>
            </a:extLst>
          </p:cNvPr>
          <p:cNvSpPr txBox="1"/>
          <p:nvPr/>
        </p:nvSpPr>
        <p:spPr>
          <a:xfrm>
            <a:off x="2422797" y="4572029"/>
            <a:ext cx="1560877" cy="369332"/>
          </a:xfrm>
          <a:prstGeom prst="rect">
            <a:avLst/>
          </a:prstGeom>
          <a:noFill/>
        </p:spPr>
        <p:txBody>
          <a:bodyPr wrap="none" rtlCol="0">
            <a:spAutoFit/>
          </a:bodyPr>
          <a:lstStyle/>
          <a:p>
            <a:r>
              <a:rPr lang="nl-BE" b="1" dirty="0" err="1" smtClean="0"/>
              <a:t>Phage</a:t>
            </a:r>
            <a:r>
              <a:rPr lang="nl-BE" b="1" dirty="0" smtClean="0"/>
              <a:t> </a:t>
            </a:r>
            <a:r>
              <a:rPr lang="nl-BE" b="1" dirty="0" err="1" smtClean="0"/>
              <a:t>therapy</a:t>
            </a:r>
            <a:endParaRPr lang="nl-BE" b="1" dirty="0"/>
          </a:p>
        </p:txBody>
      </p:sp>
      <p:pic>
        <p:nvPicPr>
          <p:cNvPr id="1028" name="Picture 4" descr="Rehabilitation of a misbehaving microbiome: phages for the remodeling of  bacterial composition and function - ScienceDirect"/>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372919" y="5023439"/>
            <a:ext cx="1602778" cy="1602778"/>
          </a:xfrm>
          <a:prstGeom prst="rect">
            <a:avLst/>
          </a:prstGeom>
          <a:noFill/>
          <a:extLst>
            <a:ext uri="{909E8E84-426E-40DD-AFC4-6F175D3DCCD1}">
              <a14:hiddenFill xmlns:a14="http://schemas.microsoft.com/office/drawing/2010/main">
                <a:solidFill>
                  <a:srgbClr val="FFFFFF"/>
                </a:solidFill>
              </a14:hiddenFill>
            </a:ext>
          </a:extLst>
        </p:spPr>
      </p:pic>
      <p:grpSp>
        <p:nvGrpSpPr>
          <p:cNvPr id="92" name="Group 15">
            <a:extLst>
              <a:ext uri="{FF2B5EF4-FFF2-40B4-BE49-F238E27FC236}">
                <a16:creationId xmlns:a16="http://schemas.microsoft.com/office/drawing/2014/main" id="{1866E067-B346-4561-9B72-682B68AE3659}"/>
              </a:ext>
            </a:extLst>
          </p:cNvPr>
          <p:cNvGrpSpPr>
            <a:grpSpLocks noChangeAspect="1"/>
          </p:cNvGrpSpPr>
          <p:nvPr/>
        </p:nvGrpSpPr>
        <p:grpSpPr>
          <a:xfrm rot="5400000">
            <a:off x="5360010" y="4851806"/>
            <a:ext cx="1039974" cy="2235274"/>
            <a:chOff x="5060760" y="3958015"/>
            <a:chExt cx="1215241" cy="2611985"/>
          </a:xfrm>
        </p:grpSpPr>
        <p:pic>
          <p:nvPicPr>
            <p:cNvPr id="93" name="Picture 6" descr="Figure 4">
              <a:extLst>
                <a:ext uri="{FF2B5EF4-FFF2-40B4-BE49-F238E27FC236}">
                  <a16:creationId xmlns:a16="http://schemas.microsoft.com/office/drawing/2014/main" id="{30406C5D-456A-4FB1-B4FA-963100713B24}"/>
                </a:ext>
              </a:extLst>
            </p:cNvPr>
            <p:cNvPicPr>
              <a:picLocks noChangeAspect="1" noChangeArrowheads="1"/>
            </p:cNvPicPr>
            <p:nvPr/>
          </p:nvPicPr>
          <p:blipFill rotWithShape="1">
            <a:blip r:embed="rId9">
              <a:clrChange>
                <a:clrFrom>
                  <a:srgbClr val="FFFFFF"/>
                </a:clrFrom>
                <a:clrTo>
                  <a:srgbClr val="FFFFFF">
                    <a:alpha val="0"/>
                  </a:srgbClr>
                </a:clrTo>
              </a:clrChange>
              <a:extLst>
                <a:ext uri="{28A0092B-C50C-407E-A947-70E740481C1C}">
                  <a14:useLocalDpi xmlns:a14="http://schemas.microsoft.com/office/drawing/2010/main" val="0"/>
                </a:ext>
              </a:extLst>
            </a:blip>
            <a:srcRect l="326" t="27405" r="75170" b="57912"/>
            <a:stretch/>
          </p:blipFill>
          <p:spPr bwMode="auto">
            <a:xfrm rot="16200000">
              <a:off x="4873098" y="4261415"/>
              <a:ext cx="1430884" cy="824084"/>
            </a:xfrm>
            <a:prstGeom prst="rect">
              <a:avLst/>
            </a:prstGeom>
            <a:noFill/>
            <a:extLst>
              <a:ext uri="{909E8E84-426E-40DD-AFC4-6F175D3DCCD1}">
                <a14:hiddenFill xmlns:a14="http://schemas.microsoft.com/office/drawing/2010/main">
                  <a:solidFill>
                    <a:srgbClr val="FFFFFF"/>
                  </a:solidFill>
                </a14:hiddenFill>
              </a:ext>
            </a:extLst>
          </p:spPr>
        </p:pic>
        <p:sp>
          <p:nvSpPr>
            <p:cNvPr id="94" name="Oval 93">
              <a:extLst>
                <a:ext uri="{FF2B5EF4-FFF2-40B4-BE49-F238E27FC236}">
                  <a16:creationId xmlns:a16="http://schemas.microsoft.com/office/drawing/2014/main" id="{1CD0ECA9-F46A-4118-B003-01812B55162F}"/>
                </a:ext>
              </a:extLst>
            </p:cNvPr>
            <p:cNvSpPr/>
            <p:nvPr/>
          </p:nvSpPr>
          <p:spPr>
            <a:xfrm>
              <a:off x="5613209" y="4669820"/>
              <a:ext cx="115909" cy="123825"/>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5" name="Rectangle 94">
              <a:extLst>
                <a:ext uri="{FF2B5EF4-FFF2-40B4-BE49-F238E27FC236}">
                  <a16:creationId xmlns:a16="http://schemas.microsoft.com/office/drawing/2014/main" id="{D240668E-C608-439A-84B9-3DD9671F8258}"/>
                </a:ext>
              </a:extLst>
            </p:cNvPr>
            <p:cNvSpPr/>
            <p:nvPr/>
          </p:nvSpPr>
          <p:spPr>
            <a:xfrm>
              <a:off x="5060760" y="4669820"/>
              <a:ext cx="342900" cy="238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7" name="Oval 96">
              <a:extLst>
                <a:ext uri="{FF2B5EF4-FFF2-40B4-BE49-F238E27FC236}">
                  <a16:creationId xmlns:a16="http://schemas.microsoft.com/office/drawing/2014/main" id="{EB615B78-2403-49B0-9F55-64EFC4AF26F8}"/>
                </a:ext>
              </a:extLst>
            </p:cNvPr>
            <p:cNvSpPr/>
            <p:nvPr/>
          </p:nvSpPr>
          <p:spPr>
            <a:xfrm>
              <a:off x="5066325" y="5417475"/>
              <a:ext cx="1209676" cy="1152525"/>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98" name="Straight Connector 11">
              <a:extLst>
                <a:ext uri="{FF2B5EF4-FFF2-40B4-BE49-F238E27FC236}">
                  <a16:creationId xmlns:a16="http://schemas.microsoft.com/office/drawing/2014/main" id="{6234D492-1196-4E11-B182-00E20389EBA7}"/>
                </a:ext>
              </a:extLst>
            </p:cNvPr>
            <p:cNvCxnSpPr>
              <a:stCxn id="94" idx="2"/>
              <a:endCxn id="97" idx="1"/>
            </p:cNvCxnSpPr>
            <p:nvPr/>
          </p:nvCxnSpPr>
          <p:spPr>
            <a:xfrm flipH="1">
              <a:off x="5243478" y="4731733"/>
              <a:ext cx="369731" cy="854525"/>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99" name="Straight Connector 12">
              <a:extLst>
                <a:ext uri="{FF2B5EF4-FFF2-40B4-BE49-F238E27FC236}">
                  <a16:creationId xmlns:a16="http://schemas.microsoft.com/office/drawing/2014/main" id="{C3DDB251-F0C7-4FD0-A480-AF7ABC931C43}"/>
                </a:ext>
              </a:extLst>
            </p:cNvPr>
            <p:cNvCxnSpPr>
              <a:stCxn id="94" idx="6"/>
              <a:endCxn id="97" idx="7"/>
            </p:cNvCxnSpPr>
            <p:nvPr/>
          </p:nvCxnSpPr>
          <p:spPr>
            <a:xfrm>
              <a:off x="5729118" y="4731733"/>
              <a:ext cx="369730" cy="854525"/>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100" name="Groep 13">
            <a:extLst>
              <a:ext uri="{FF2B5EF4-FFF2-40B4-BE49-F238E27FC236}">
                <a16:creationId xmlns:a16="http://schemas.microsoft.com/office/drawing/2014/main" id="{6FD3EB50-D037-42AA-9D41-DBF432FEBBE5}"/>
              </a:ext>
            </a:extLst>
          </p:cNvPr>
          <p:cNvGrpSpPr/>
          <p:nvPr/>
        </p:nvGrpSpPr>
        <p:grpSpPr>
          <a:xfrm>
            <a:off x="4909501" y="5624769"/>
            <a:ext cx="682495" cy="694112"/>
            <a:chOff x="1653478" y="4330679"/>
            <a:chExt cx="1005927" cy="902286"/>
          </a:xfrm>
        </p:grpSpPr>
        <p:pic>
          <p:nvPicPr>
            <p:cNvPr id="103" name="Picture 20">
              <a:extLst>
                <a:ext uri="{FF2B5EF4-FFF2-40B4-BE49-F238E27FC236}">
                  <a16:creationId xmlns:a16="http://schemas.microsoft.com/office/drawing/2014/main" id="{3B37C78E-6E3C-48DA-BB14-B7FD69962F71}"/>
                </a:ext>
              </a:extLst>
            </p:cNvPr>
            <p:cNvPicPr>
              <a:picLocks noChangeAspect="1"/>
            </p:cNvPicPr>
            <p:nvPr/>
          </p:nvPicPr>
          <p:blipFill>
            <a:blip r:embed="rId10"/>
            <a:stretch>
              <a:fillRect/>
            </a:stretch>
          </p:blipFill>
          <p:spPr>
            <a:xfrm>
              <a:off x="1653478" y="4330679"/>
              <a:ext cx="1005927" cy="902286"/>
            </a:xfrm>
            <a:prstGeom prst="rect">
              <a:avLst/>
            </a:prstGeom>
          </p:spPr>
        </p:pic>
        <p:pic>
          <p:nvPicPr>
            <p:cNvPr id="105" name="Picture 4" descr="Afbeeldingsresultaat voor antibiotic pill cartoon">
              <a:extLst>
                <a:ext uri="{FF2B5EF4-FFF2-40B4-BE49-F238E27FC236}">
                  <a16:creationId xmlns:a16="http://schemas.microsoft.com/office/drawing/2014/main" id="{E9C31456-4C5F-4459-93DF-B486E37BECD7}"/>
                </a:ext>
              </a:extLst>
            </p:cNvPr>
            <p:cNvPicPr>
              <a:picLocks noChangeAspect="1" noChangeArrowheads="1"/>
            </p:cNvPicPr>
            <p:nvPr/>
          </p:nvPicPr>
          <p:blipFill rotWithShape="1">
            <a:blip r:embed="rId11" cstate="print">
              <a:clrChange>
                <a:clrFrom>
                  <a:srgbClr val="FFFFFF"/>
                </a:clrFrom>
                <a:clrTo>
                  <a:srgbClr val="FFFFFF">
                    <a:alpha val="0"/>
                  </a:srgbClr>
                </a:clrTo>
              </a:clrChange>
              <a:extLst>
                <a:ext uri="{28A0092B-C50C-407E-A947-70E740481C1C}">
                  <a14:useLocalDpi xmlns:a14="http://schemas.microsoft.com/office/drawing/2010/main" val="0"/>
                </a:ext>
              </a:extLst>
            </a:blip>
            <a:srcRect t="26190" b="34524"/>
            <a:stretch/>
          </p:blipFill>
          <p:spPr bwMode="auto">
            <a:xfrm rot="8356339">
              <a:off x="2213931" y="4495918"/>
              <a:ext cx="431177" cy="182421"/>
            </a:xfrm>
            <a:prstGeom prst="rect">
              <a:avLst/>
            </a:prstGeom>
            <a:noFill/>
            <a:extLst>
              <a:ext uri="{909E8E84-426E-40DD-AFC4-6F175D3DCCD1}">
                <a14:hiddenFill xmlns:a14="http://schemas.microsoft.com/office/drawing/2010/main">
                  <a:solidFill>
                    <a:srgbClr val="FFFFFF"/>
                  </a:solidFill>
                </a14:hiddenFill>
              </a:ext>
            </a:extLst>
          </p:spPr>
        </p:pic>
      </p:grpSp>
      <p:pic>
        <p:nvPicPr>
          <p:cNvPr id="106" name="Picture 31">
            <a:extLst>
              <a:ext uri="{FF2B5EF4-FFF2-40B4-BE49-F238E27FC236}">
                <a16:creationId xmlns:a16="http://schemas.microsoft.com/office/drawing/2014/main" id="{5F6B6E15-BBB0-41D6-8A84-5100BF718EEC}"/>
              </a:ext>
            </a:extLst>
          </p:cNvPr>
          <p:cNvPicPr>
            <a:picLocks noChangeAspect="1"/>
          </p:cNvPicPr>
          <p:nvPr/>
        </p:nvPicPr>
        <p:blipFill>
          <a:blip r:embed="rId10">
            <a:clrChange>
              <a:clrFrom>
                <a:srgbClr val="FFFFFF"/>
              </a:clrFrom>
              <a:clrTo>
                <a:srgbClr val="FFFFFF">
                  <a:alpha val="0"/>
                </a:srgbClr>
              </a:clrTo>
            </a:clrChange>
          </a:blip>
          <a:stretch>
            <a:fillRect/>
          </a:stretch>
        </p:blipFill>
        <p:spPr>
          <a:xfrm rot="210342">
            <a:off x="7149288" y="5686756"/>
            <a:ext cx="760141" cy="681823"/>
          </a:xfrm>
          <a:prstGeom prst="rect">
            <a:avLst/>
          </a:prstGeom>
        </p:spPr>
      </p:pic>
      <p:pic>
        <p:nvPicPr>
          <p:cNvPr id="107" name="Picture 6" descr="Afbeeldingsresultaat voor wrench cartoon">
            <a:extLst>
              <a:ext uri="{FF2B5EF4-FFF2-40B4-BE49-F238E27FC236}">
                <a16:creationId xmlns:a16="http://schemas.microsoft.com/office/drawing/2014/main" id="{B08C33E9-045B-4BA7-8E98-72CE72B39E2E}"/>
              </a:ext>
            </a:extLst>
          </p:cNvPr>
          <p:cNvPicPr>
            <a:picLocks noChangeAspect="1" noChangeArrowheads="1"/>
          </p:cNvPicPr>
          <p:nvPr/>
        </p:nvPicPr>
        <p:blipFill rotWithShape="1">
          <a:blip r:embed="rId12" cstate="print">
            <a:clrChange>
              <a:clrFrom>
                <a:srgbClr val="FFFFFF"/>
              </a:clrFrom>
              <a:clrTo>
                <a:srgbClr val="FFFFFF">
                  <a:alpha val="0"/>
                </a:srgbClr>
              </a:clrTo>
            </a:clrChange>
            <a:extLst>
              <a:ext uri="{28A0092B-C50C-407E-A947-70E740481C1C}">
                <a14:useLocalDpi xmlns:a14="http://schemas.microsoft.com/office/drawing/2010/main" val="0"/>
              </a:ext>
            </a:extLst>
          </a:blip>
          <a:srcRect l="21835" t="21873" r="19465" b="28682"/>
          <a:stretch/>
        </p:blipFill>
        <p:spPr bwMode="auto">
          <a:xfrm rot="19662856">
            <a:off x="7464532" y="5703574"/>
            <a:ext cx="431989" cy="392985"/>
          </a:xfrm>
          <a:prstGeom prst="rect">
            <a:avLst/>
          </a:prstGeom>
          <a:noFill/>
          <a:extLst>
            <a:ext uri="{909E8E84-426E-40DD-AFC4-6F175D3DCCD1}">
              <a14:hiddenFill xmlns:a14="http://schemas.microsoft.com/office/drawing/2010/main">
                <a:solidFill>
                  <a:srgbClr val="FFFFFF"/>
                </a:solidFill>
              </a14:hiddenFill>
            </a:ext>
          </a:extLst>
        </p:spPr>
      </p:pic>
      <p:sp>
        <p:nvSpPr>
          <p:cNvPr id="108" name="Oval 107">
            <a:extLst>
              <a:ext uri="{FF2B5EF4-FFF2-40B4-BE49-F238E27FC236}">
                <a16:creationId xmlns:a16="http://schemas.microsoft.com/office/drawing/2014/main" id="{EB615B78-2403-49B0-9F55-64EFC4AF26F8}"/>
              </a:ext>
            </a:extLst>
          </p:cNvPr>
          <p:cNvSpPr/>
          <p:nvPr/>
        </p:nvSpPr>
        <p:spPr>
          <a:xfrm rot="5400000">
            <a:off x="7007897" y="5478674"/>
            <a:ext cx="1035212" cy="986303"/>
          </a:xfrm>
          <a:prstGeom prst="ellipse">
            <a:avLst/>
          </a:prstGeom>
          <a:no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109" name="Straight Connector 11">
            <a:extLst>
              <a:ext uri="{FF2B5EF4-FFF2-40B4-BE49-F238E27FC236}">
                <a16:creationId xmlns:a16="http://schemas.microsoft.com/office/drawing/2014/main" id="{6234D492-1196-4E11-B182-00E20389EBA7}"/>
              </a:ext>
            </a:extLst>
          </p:cNvPr>
          <p:cNvCxnSpPr/>
          <p:nvPr/>
        </p:nvCxnSpPr>
        <p:spPr>
          <a:xfrm flipH="1" flipV="1">
            <a:off x="6335505" y="6027981"/>
            <a:ext cx="787671" cy="259087"/>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10" name="Straight Connector 12">
            <a:extLst>
              <a:ext uri="{FF2B5EF4-FFF2-40B4-BE49-F238E27FC236}">
                <a16:creationId xmlns:a16="http://schemas.microsoft.com/office/drawing/2014/main" id="{C3DDB251-F0C7-4FD0-A480-AF7ABC931C43}"/>
              </a:ext>
            </a:extLst>
          </p:cNvPr>
          <p:cNvCxnSpPr/>
          <p:nvPr/>
        </p:nvCxnSpPr>
        <p:spPr>
          <a:xfrm flipH="1">
            <a:off x="6344779" y="5654255"/>
            <a:ext cx="786162" cy="267973"/>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sp>
        <p:nvSpPr>
          <p:cNvPr id="111" name="TextBox 110">
            <a:extLst>
              <a:ext uri="{FF2B5EF4-FFF2-40B4-BE49-F238E27FC236}">
                <a16:creationId xmlns:a16="http://schemas.microsoft.com/office/drawing/2014/main" id="{CE0CB114-2875-4FAD-8492-17DEB5C14B66}"/>
              </a:ext>
            </a:extLst>
          </p:cNvPr>
          <p:cNvSpPr txBox="1"/>
          <p:nvPr/>
        </p:nvSpPr>
        <p:spPr>
          <a:xfrm>
            <a:off x="4461039" y="4567599"/>
            <a:ext cx="4058162" cy="369332"/>
          </a:xfrm>
          <a:prstGeom prst="rect">
            <a:avLst/>
          </a:prstGeom>
          <a:noFill/>
        </p:spPr>
        <p:txBody>
          <a:bodyPr wrap="none" rtlCol="0">
            <a:spAutoFit/>
          </a:bodyPr>
          <a:lstStyle/>
          <a:p>
            <a:r>
              <a:rPr lang="nl-BE" b="1" dirty="0" err="1" smtClean="0"/>
              <a:t>Phage-inspired</a:t>
            </a:r>
            <a:r>
              <a:rPr lang="nl-BE" b="1" dirty="0" smtClean="0"/>
              <a:t> </a:t>
            </a:r>
            <a:r>
              <a:rPr lang="nl-BE" b="1" dirty="0" err="1" smtClean="0"/>
              <a:t>molecules</a:t>
            </a:r>
            <a:r>
              <a:rPr lang="nl-BE" b="1" dirty="0" smtClean="0"/>
              <a:t> &amp; </a:t>
            </a:r>
            <a:r>
              <a:rPr lang="nl-BE" b="1" dirty="0" err="1" smtClean="0"/>
              <a:t>Synbio</a:t>
            </a:r>
            <a:r>
              <a:rPr lang="nl-BE" b="1" dirty="0" smtClean="0"/>
              <a:t> tools</a:t>
            </a:r>
            <a:endParaRPr lang="nl-BE" b="1" dirty="0"/>
          </a:p>
        </p:txBody>
      </p:sp>
    </p:spTree>
    <p:extLst>
      <p:ext uri="{BB962C8B-B14F-4D97-AF65-F5344CB8AC3E}">
        <p14:creationId xmlns:p14="http://schemas.microsoft.com/office/powerpoint/2010/main" val="1218790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2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108" grpId="0" animBg="1"/>
      <p:bldP spid="1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challenge of decoding phage genomes </a:t>
            </a:r>
            <a:endParaRPr lang="en-US" dirty="0"/>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8" name="Picture 7"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pic>
        <p:nvPicPr>
          <p:cNvPr id="49" name="Picture 48">
            <a:extLst>
              <a:ext uri="{FF2B5EF4-FFF2-40B4-BE49-F238E27FC236}">
                <a16:creationId xmlns:a16="http://schemas.microsoft.com/office/drawing/2014/main" id="{DB3DB02E-3D12-4E9A-8084-099B40030829}"/>
              </a:ext>
            </a:extLst>
          </p:cNvPr>
          <p:cNvPicPr>
            <a:picLocks noChangeAspect="1"/>
          </p:cNvPicPr>
          <p:nvPr/>
        </p:nvPicPr>
        <p:blipFill rotWithShape="1">
          <a:blip r:embed="rId3"/>
          <a:srcRect t="61862" b="279"/>
          <a:stretch/>
        </p:blipFill>
        <p:spPr>
          <a:xfrm>
            <a:off x="3800351" y="2122915"/>
            <a:ext cx="8790828" cy="1759126"/>
          </a:xfrm>
          <a:prstGeom prst="rect">
            <a:avLst/>
          </a:prstGeom>
          <a:solidFill>
            <a:schemeClr val="bg1"/>
          </a:solidFill>
        </p:spPr>
      </p:pic>
      <p:pic>
        <p:nvPicPr>
          <p:cNvPr id="38" name="Picture 37"/>
          <p:cNvPicPr>
            <a:picLocks noChangeAspect="1"/>
          </p:cNvPicPr>
          <p:nvPr/>
        </p:nvPicPr>
        <p:blipFill rotWithShape="1">
          <a:blip r:embed="rId4"/>
          <a:srcRect r="88022" b="9094"/>
          <a:stretch/>
        </p:blipFill>
        <p:spPr>
          <a:xfrm>
            <a:off x="4076924" y="737344"/>
            <a:ext cx="512448" cy="1385570"/>
          </a:xfrm>
          <a:prstGeom prst="rect">
            <a:avLst/>
          </a:prstGeom>
        </p:spPr>
      </p:pic>
      <p:pic>
        <p:nvPicPr>
          <p:cNvPr id="39" name="Picture 38"/>
          <p:cNvPicPr>
            <a:picLocks noChangeAspect="1"/>
          </p:cNvPicPr>
          <p:nvPr/>
        </p:nvPicPr>
        <p:blipFill rotWithShape="1">
          <a:blip r:embed="rId4"/>
          <a:srcRect l="12222" t="15642" r="72478" b="9094"/>
          <a:stretch/>
        </p:blipFill>
        <p:spPr>
          <a:xfrm>
            <a:off x="5250064" y="976871"/>
            <a:ext cx="654544" cy="1147157"/>
          </a:xfrm>
          <a:prstGeom prst="rect">
            <a:avLst/>
          </a:prstGeom>
        </p:spPr>
      </p:pic>
      <p:pic>
        <p:nvPicPr>
          <p:cNvPr id="40" name="Picture 39"/>
          <p:cNvPicPr>
            <a:picLocks noChangeAspect="1"/>
          </p:cNvPicPr>
          <p:nvPr/>
        </p:nvPicPr>
        <p:blipFill rotWithShape="1">
          <a:blip r:embed="rId4"/>
          <a:srcRect l="27184" t="16189" r="57516" b="8548"/>
          <a:stretch/>
        </p:blipFill>
        <p:spPr>
          <a:xfrm>
            <a:off x="6706953" y="976315"/>
            <a:ext cx="654544" cy="1147157"/>
          </a:xfrm>
          <a:prstGeom prst="rect">
            <a:avLst/>
          </a:prstGeom>
        </p:spPr>
      </p:pic>
      <p:pic>
        <p:nvPicPr>
          <p:cNvPr id="41" name="Picture 40"/>
          <p:cNvPicPr>
            <a:picLocks noChangeAspect="1"/>
          </p:cNvPicPr>
          <p:nvPr/>
        </p:nvPicPr>
        <p:blipFill rotWithShape="1">
          <a:blip r:embed="rId4"/>
          <a:srcRect l="42340" t="16734" r="42360" b="8002"/>
          <a:stretch/>
        </p:blipFill>
        <p:spPr>
          <a:xfrm>
            <a:off x="8064242" y="989833"/>
            <a:ext cx="654544" cy="1147157"/>
          </a:xfrm>
          <a:prstGeom prst="rect">
            <a:avLst/>
          </a:prstGeom>
        </p:spPr>
      </p:pic>
      <p:pic>
        <p:nvPicPr>
          <p:cNvPr id="42" name="Picture 41"/>
          <p:cNvPicPr>
            <a:picLocks noChangeAspect="1"/>
          </p:cNvPicPr>
          <p:nvPr/>
        </p:nvPicPr>
        <p:blipFill rotWithShape="1">
          <a:blip r:embed="rId4"/>
          <a:srcRect l="57691" t="15644" r="27009" b="9093"/>
          <a:stretch/>
        </p:blipFill>
        <p:spPr>
          <a:xfrm>
            <a:off x="9350722" y="982796"/>
            <a:ext cx="654544" cy="1147157"/>
          </a:xfrm>
          <a:prstGeom prst="rect">
            <a:avLst/>
          </a:prstGeom>
        </p:spPr>
      </p:pic>
      <p:pic>
        <p:nvPicPr>
          <p:cNvPr id="43" name="Picture 42"/>
          <p:cNvPicPr>
            <a:picLocks noChangeAspect="1"/>
          </p:cNvPicPr>
          <p:nvPr/>
        </p:nvPicPr>
        <p:blipFill rotWithShape="1">
          <a:blip r:embed="rId4"/>
          <a:srcRect l="73042" t="20553" r="-5508" b="8547"/>
          <a:stretch/>
        </p:blipFill>
        <p:spPr>
          <a:xfrm>
            <a:off x="10674760" y="1042260"/>
            <a:ext cx="1388901" cy="1080654"/>
          </a:xfrm>
          <a:prstGeom prst="rect">
            <a:avLst/>
          </a:prstGeom>
        </p:spPr>
      </p:pic>
      <p:pic>
        <p:nvPicPr>
          <p:cNvPr id="45" name="Graphic 65">
            <a:extLst>
              <a:ext uri="{FF2B5EF4-FFF2-40B4-BE49-F238E27FC236}">
                <a16:creationId xmlns:a16="http://schemas.microsoft.com/office/drawing/2014/main" id="{B8542698-7903-4FF7-A322-9CB14093B219}"/>
              </a:ext>
            </a:extLst>
          </p:cNvPr>
          <p:cNvPicPr>
            <a:picLocks noChangeAspect="1"/>
          </p:cNvPicPr>
          <p:nvPr/>
        </p:nvPicPr>
        <p:blipFill rotWithShape="1">
          <a:blip r:embed="rId5">
            <a:extLst>
              <a:ext uri="{96DAC541-7B7A-43D3-8B79-37D633B846F1}">
                <asvg:svgBlip xmlns="" xmlns:asvg="http://schemas.microsoft.com/office/drawing/2016/SVG/main" r:embed="rId10"/>
              </a:ext>
            </a:extLst>
          </a:blip>
          <a:srcRect t="595" b="21997"/>
          <a:stretch/>
        </p:blipFill>
        <p:spPr>
          <a:xfrm>
            <a:off x="4150267" y="3882041"/>
            <a:ext cx="7139161" cy="3259903"/>
          </a:xfrm>
          <a:prstGeom prst="rect">
            <a:avLst/>
          </a:prstGeom>
        </p:spPr>
      </p:pic>
      <p:sp>
        <p:nvSpPr>
          <p:cNvPr id="46" name="TextBox 45"/>
          <p:cNvSpPr txBox="1"/>
          <p:nvPr/>
        </p:nvSpPr>
        <p:spPr>
          <a:xfrm>
            <a:off x="11289428" y="3881483"/>
            <a:ext cx="1270128" cy="338554"/>
          </a:xfrm>
          <a:prstGeom prst="rect">
            <a:avLst/>
          </a:prstGeom>
          <a:noFill/>
        </p:spPr>
        <p:txBody>
          <a:bodyPr wrap="square" rtlCol="0">
            <a:spAutoFit/>
          </a:bodyPr>
          <a:lstStyle/>
          <a:p>
            <a:r>
              <a:rPr lang="nl-BE" sz="1600" dirty="0" smtClean="0"/>
              <a:t>RNA-</a:t>
            </a:r>
            <a:r>
              <a:rPr lang="nl-BE" sz="1600" dirty="0" err="1" smtClean="0"/>
              <a:t>seq</a:t>
            </a:r>
            <a:endParaRPr lang="en-GB" sz="1600" dirty="0"/>
          </a:p>
        </p:txBody>
      </p:sp>
      <p:sp>
        <p:nvSpPr>
          <p:cNvPr id="47" name="TextBox 46">
            <a:extLst>
              <a:ext uri="{FF2B5EF4-FFF2-40B4-BE49-F238E27FC236}">
                <a16:creationId xmlns:a16="http://schemas.microsoft.com/office/drawing/2014/main" id="{F8E75CFF-430B-4486-ADFB-0FC406668DF2}"/>
              </a:ext>
            </a:extLst>
          </p:cNvPr>
          <p:cNvSpPr txBox="1"/>
          <p:nvPr/>
        </p:nvSpPr>
        <p:spPr>
          <a:xfrm>
            <a:off x="160329" y="2453335"/>
            <a:ext cx="3660939" cy="369332"/>
          </a:xfrm>
          <a:prstGeom prst="rect">
            <a:avLst/>
          </a:prstGeom>
          <a:noFill/>
        </p:spPr>
        <p:txBody>
          <a:bodyPr wrap="none" rtlCol="0">
            <a:spAutoFit/>
          </a:bodyPr>
          <a:lstStyle/>
          <a:p>
            <a:pPr marL="285750" indent="-285750">
              <a:buFont typeface="Arial" panose="020B0604020202020204" pitchFamily="34" charset="0"/>
              <a:buChar char="•"/>
            </a:pPr>
            <a:r>
              <a:rPr lang="nl-BE" dirty="0" err="1"/>
              <a:t>Strict</a:t>
            </a:r>
            <a:r>
              <a:rPr lang="nl-BE" dirty="0"/>
              <a:t> </a:t>
            </a:r>
            <a:r>
              <a:rPr lang="nl-BE" dirty="0" err="1"/>
              <a:t>organisation</a:t>
            </a:r>
            <a:r>
              <a:rPr lang="nl-BE" dirty="0"/>
              <a:t> </a:t>
            </a:r>
            <a:r>
              <a:rPr lang="nl-BE" dirty="0" err="1"/>
              <a:t>and</a:t>
            </a:r>
            <a:r>
              <a:rPr lang="nl-BE" dirty="0"/>
              <a:t> </a:t>
            </a:r>
            <a:r>
              <a:rPr lang="nl-BE" dirty="0" err="1"/>
              <a:t>regulation</a:t>
            </a:r>
            <a:endParaRPr lang="nl-BE" dirty="0"/>
          </a:p>
        </p:txBody>
      </p:sp>
      <p:sp>
        <p:nvSpPr>
          <p:cNvPr id="48" name="TextBox 47">
            <a:extLst>
              <a:ext uri="{FF2B5EF4-FFF2-40B4-BE49-F238E27FC236}">
                <a16:creationId xmlns:a16="http://schemas.microsoft.com/office/drawing/2014/main" id="{917521B1-9BB2-4361-A92C-32AB5C9C69A6}"/>
              </a:ext>
            </a:extLst>
          </p:cNvPr>
          <p:cNvSpPr txBox="1"/>
          <p:nvPr/>
        </p:nvSpPr>
        <p:spPr>
          <a:xfrm>
            <a:off x="160329" y="2942205"/>
            <a:ext cx="3834538" cy="646331"/>
          </a:xfrm>
          <a:prstGeom prst="rect">
            <a:avLst/>
          </a:prstGeom>
          <a:noFill/>
        </p:spPr>
        <p:txBody>
          <a:bodyPr wrap="square" rtlCol="0">
            <a:spAutoFit/>
          </a:bodyPr>
          <a:lstStyle/>
          <a:p>
            <a:pPr marL="285750" indent="-285750">
              <a:buFont typeface="Arial" panose="020B0604020202020204" pitchFamily="34" charset="0"/>
              <a:buChar char="•"/>
            </a:pPr>
            <a:r>
              <a:rPr lang="nl-BE" dirty="0" err="1"/>
              <a:t>Densely</a:t>
            </a:r>
            <a:r>
              <a:rPr lang="nl-BE" dirty="0"/>
              <a:t> </a:t>
            </a:r>
            <a:r>
              <a:rPr lang="nl-BE" dirty="0" err="1"/>
              <a:t>coded</a:t>
            </a:r>
            <a:r>
              <a:rPr lang="nl-BE" dirty="0"/>
              <a:t>, </a:t>
            </a:r>
            <a:r>
              <a:rPr lang="nl-BE" dirty="0" err="1"/>
              <a:t>limited</a:t>
            </a:r>
            <a:r>
              <a:rPr lang="nl-BE" dirty="0"/>
              <a:t> </a:t>
            </a:r>
            <a:r>
              <a:rPr lang="nl-BE" dirty="0" err="1"/>
              <a:t>intergenic</a:t>
            </a:r>
            <a:r>
              <a:rPr lang="nl-BE" dirty="0"/>
              <a:t> </a:t>
            </a:r>
            <a:r>
              <a:rPr lang="nl-BE" dirty="0" err="1"/>
              <a:t>regions</a:t>
            </a:r>
            <a:endParaRPr lang="nl-BE" dirty="0"/>
          </a:p>
        </p:txBody>
      </p:sp>
      <p:sp>
        <p:nvSpPr>
          <p:cNvPr id="51" name="TextBox 50">
            <a:extLst>
              <a:ext uri="{FF2B5EF4-FFF2-40B4-BE49-F238E27FC236}">
                <a16:creationId xmlns:a16="http://schemas.microsoft.com/office/drawing/2014/main" id="{B77E30A4-7FFF-4A67-AADF-B82FEFE69615}"/>
              </a:ext>
            </a:extLst>
          </p:cNvPr>
          <p:cNvSpPr txBox="1"/>
          <p:nvPr/>
        </p:nvSpPr>
        <p:spPr>
          <a:xfrm>
            <a:off x="176239" y="3711101"/>
            <a:ext cx="3913224" cy="369332"/>
          </a:xfrm>
          <a:prstGeom prst="rect">
            <a:avLst/>
          </a:prstGeom>
          <a:noFill/>
        </p:spPr>
        <p:txBody>
          <a:bodyPr wrap="square" rtlCol="0">
            <a:spAutoFit/>
          </a:bodyPr>
          <a:lstStyle/>
          <a:p>
            <a:pPr marL="285750" indent="-285750">
              <a:buFont typeface="Arial" panose="020B0604020202020204" pitchFamily="34" charset="0"/>
              <a:buChar char="•"/>
            </a:pPr>
            <a:r>
              <a:rPr lang="nl-BE" dirty="0" smtClean="0"/>
              <a:t>Gene content </a:t>
            </a:r>
            <a:r>
              <a:rPr lang="nl-BE" dirty="0" err="1" smtClean="0"/>
              <a:t>largely</a:t>
            </a:r>
            <a:r>
              <a:rPr lang="nl-BE" dirty="0" smtClean="0"/>
              <a:t> </a:t>
            </a:r>
            <a:r>
              <a:rPr lang="nl-BE" dirty="0" err="1"/>
              <a:t>unknown</a:t>
            </a:r>
            <a:endParaRPr lang="nl-BE" dirty="0"/>
          </a:p>
        </p:txBody>
      </p:sp>
      <p:sp>
        <p:nvSpPr>
          <p:cNvPr id="18" name="Freeform: Shape 23">
            <a:extLst>
              <a:ext uri="{FF2B5EF4-FFF2-40B4-BE49-F238E27FC236}">
                <a16:creationId xmlns:a16="http://schemas.microsoft.com/office/drawing/2014/main" id="{A772B4F4-A353-4DCA-9A23-0E2073BD3AC2}"/>
              </a:ext>
            </a:extLst>
          </p:cNvPr>
          <p:cNvSpPr/>
          <p:nvPr/>
        </p:nvSpPr>
        <p:spPr>
          <a:xfrm>
            <a:off x="7480671" y="4461554"/>
            <a:ext cx="3740102" cy="720000"/>
          </a:xfrm>
          <a:custGeom>
            <a:avLst/>
            <a:gdLst>
              <a:gd name="connsiteX0" fmla="*/ 0 w 3096002"/>
              <a:gd name="connsiteY0" fmla="*/ 146239 h 877418"/>
              <a:gd name="connsiteX1" fmla="*/ 146239 w 3096002"/>
              <a:gd name="connsiteY1" fmla="*/ 0 h 877418"/>
              <a:gd name="connsiteX2" fmla="*/ 2949763 w 3096002"/>
              <a:gd name="connsiteY2" fmla="*/ 0 h 877418"/>
              <a:gd name="connsiteX3" fmla="*/ 3096002 w 3096002"/>
              <a:gd name="connsiteY3" fmla="*/ 146239 h 877418"/>
              <a:gd name="connsiteX4" fmla="*/ 3096002 w 3096002"/>
              <a:gd name="connsiteY4" fmla="*/ 731179 h 877418"/>
              <a:gd name="connsiteX5" fmla="*/ 2949763 w 3096002"/>
              <a:gd name="connsiteY5" fmla="*/ 877418 h 877418"/>
              <a:gd name="connsiteX6" fmla="*/ 146239 w 3096002"/>
              <a:gd name="connsiteY6" fmla="*/ 877418 h 877418"/>
              <a:gd name="connsiteX7" fmla="*/ 0 w 3096002"/>
              <a:gd name="connsiteY7" fmla="*/ 731179 h 877418"/>
              <a:gd name="connsiteX8" fmla="*/ 0 w 3096002"/>
              <a:gd name="connsiteY8" fmla="*/ 146239 h 877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6002" h="877418">
                <a:moveTo>
                  <a:pt x="3096002" y="731178"/>
                </a:moveTo>
                <a:cubicBezTo>
                  <a:pt x="3096002" y="811944"/>
                  <a:pt x="3030529" y="877417"/>
                  <a:pt x="2949763" y="877417"/>
                </a:cubicBezTo>
                <a:lnTo>
                  <a:pt x="146239" y="877417"/>
                </a:lnTo>
                <a:cubicBezTo>
                  <a:pt x="65473" y="877417"/>
                  <a:pt x="0" y="811944"/>
                  <a:pt x="0" y="731178"/>
                </a:cubicBezTo>
                <a:lnTo>
                  <a:pt x="0" y="146240"/>
                </a:lnTo>
                <a:cubicBezTo>
                  <a:pt x="0" y="65474"/>
                  <a:pt x="65473" y="1"/>
                  <a:pt x="146239" y="1"/>
                </a:cubicBezTo>
                <a:lnTo>
                  <a:pt x="2949763" y="1"/>
                </a:lnTo>
                <a:cubicBezTo>
                  <a:pt x="3030529" y="1"/>
                  <a:pt x="3096002" y="65474"/>
                  <a:pt x="3096002" y="146240"/>
                </a:cubicBezTo>
                <a:lnTo>
                  <a:pt x="3096002" y="731178"/>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29749" tIns="99983" rIns="149512" bIns="99982" numCol="1" spcCol="1270" anchor="ctr" anchorCtr="0">
            <a:noAutofit/>
          </a:bodyPr>
          <a:lstStyle/>
          <a:p>
            <a:pPr marL="0" lvl="0" indent="0" algn="ctr" defTabSz="666750">
              <a:lnSpc>
                <a:spcPct val="90000"/>
              </a:lnSpc>
              <a:spcBef>
                <a:spcPct val="0"/>
              </a:spcBef>
              <a:spcAft>
                <a:spcPct val="35000"/>
              </a:spcAft>
              <a:buNone/>
            </a:pPr>
            <a:r>
              <a:rPr lang="en-GB" sz="1500" kern="1200" dirty="0"/>
              <a:t>End-to-end nucleotide composition of individual transcripts is lost</a:t>
            </a:r>
            <a:endParaRPr lang="LID4096" sz="1500" kern="1200" dirty="0"/>
          </a:p>
        </p:txBody>
      </p:sp>
      <p:sp>
        <p:nvSpPr>
          <p:cNvPr id="19" name="Oval 18">
            <a:extLst>
              <a:ext uri="{FF2B5EF4-FFF2-40B4-BE49-F238E27FC236}">
                <a16:creationId xmlns:a16="http://schemas.microsoft.com/office/drawing/2014/main" id="{424D97AF-0CFB-4FD6-8B76-563C45263548}"/>
              </a:ext>
            </a:extLst>
          </p:cNvPr>
          <p:cNvSpPr/>
          <p:nvPr/>
        </p:nvSpPr>
        <p:spPr>
          <a:xfrm>
            <a:off x="6973418" y="4382845"/>
            <a:ext cx="877418" cy="877418"/>
          </a:xfrm>
          <a:prstGeom prst="ellipse">
            <a:avLst/>
          </a:prstGeom>
          <a:blipFill rotWithShape="1">
            <a:blip r:embed="rId11">
              <a:extLst>
                <a:ext uri="{28A0092B-C50C-407E-A947-70E740481C1C}">
                  <a14:useLocalDpi xmlns:a14="http://schemas.microsoft.com/office/drawing/2010/main" val="0"/>
                </a:ext>
                <a:ext uri="{96DAC541-7B7A-43D3-8B79-37D633B846F1}">
                  <asvg:svgBlip xmlns="" xmlns:asvg="http://schemas.microsoft.com/office/drawing/2016/SVG/main" r:embed="rId16"/>
                </a:ext>
              </a:extLst>
            </a:blip>
            <a:srcRect/>
            <a:stretch>
              <a:fillRect/>
            </a:stretch>
          </a:blipFill>
          <a:ln>
            <a:noFill/>
          </a:ln>
        </p:spPr>
        <p:style>
          <a:lnRef idx="2">
            <a:scrgbClr r="0" g="0" b="0"/>
          </a:lnRef>
          <a:fillRef idx="1">
            <a:scrgbClr r="0" g="0" b="0"/>
          </a:fillRef>
          <a:effectRef idx="0">
            <a:schemeClr val="dk1">
              <a:tint val="40000"/>
              <a:hueOff val="0"/>
              <a:satOff val="0"/>
              <a:lumOff val="0"/>
              <a:alphaOff val="0"/>
            </a:schemeClr>
          </a:effectRef>
          <a:fontRef idx="minor">
            <a:schemeClr val="lt1">
              <a:hueOff val="0"/>
              <a:satOff val="0"/>
              <a:lumOff val="0"/>
              <a:alphaOff val="0"/>
            </a:schemeClr>
          </a:fontRef>
        </p:style>
      </p:sp>
      <p:sp>
        <p:nvSpPr>
          <p:cNvPr id="20" name="Freeform: Shape 25">
            <a:extLst>
              <a:ext uri="{FF2B5EF4-FFF2-40B4-BE49-F238E27FC236}">
                <a16:creationId xmlns:a16="http://schemas.microsoft.com/office/drawing/2014/main" id="{C37DABBB-2DDA-4F97-83B4-B5C441E0DF8F}"/>
              </a:ext>
            </a:extLst>
          </p:cNvPr>
          <p:cNvSpPr/>
          <p:nvPr/>
        </p:nvSpPr>
        <p:spPr>
          <a:xfrm>
            <a:off x="7480671" y="5436434"/>
            <a:ext cx="3740102" cy="720000"/>
          </a:xfrm>
          <a:custGeom>
            <a:avLst/>
            <a:gdLst>
              <a:gd name="connsiteX0" fmla="*/ 0 w 3096002"/>
              <a:gd name="connsiteY0" fmla="*/ 146239 h 877418"/>
              <a:gd name="connsiteX1" fmla="*/ 146239 w 3096002"/>
              <a:gd name="connsiteY1" fmla="*/ 0 h 877418"/>
              <a:gd name="connsiteX2" fmla="*/ 2949763 w 3096002"/>
              <a:gd name="connsiteY2" fmla="*/ 0 h 877418"/>
              <a:gd name="connsiteX3" fmla="*/ 3096002 w 3096002"/>
              <a:gd name="connsiteY3" fmla="*/ 146239 h 877418"/>
              <a:gd name="connsiteX4" fmla="*/ 3096002 w 3096002"/>
              <a:gd name="connsiteY4" fmla="*/ 731179 h 877418"/>
              <a:gd name="connsiteX5" fmla="*/ 2949763 w 3096002"/>
              <a:gd name="connsiteY5" fmla="*/ 877418 h 877418"/>
              <a:gd name="connsiteX6" fmla="*/ 146239 w 3096002"/>
              <a:gd name="connsiteY6" fmla="*/ 877418 h 877418"/>
              <a:gd name="connsiteX7" fmla="*/ 0 w 3096002"/>
              <a:gd name="connsiteY7" fmla="*/ 731179 h 877418"/>
              <a:gd name="connsiteX8" fmla="*/ 0 w 3096002"/>
              <a:gd name="connsiteY8" fmla="*/ 146239 h 877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6002" h="877418">
                <a:moveTo>
                  <a:pt x="3096002" y="731178"/>
                </a:moveTo>
                <a:cubicBezTo>
                  <a:pt x="3096002" y="811944"/>
                  <a:pt x="3030529" y="877417"/>
                  <a:pt x="2949763" y="877417"/>
                </a:cubicBezTo>
                <a:lnTo>
                  <a:pt x="146239" y="877417"/>
                </a:lnTo>
                <a:cubicBezTo>
                  <a:pt x="65473" y="877417"/>
                  <a:pt x="0" y="811944"/>
                  <a:pt x="0" y="731178"/>
                </a:cubicBezTo>
                <a:lnTo>
                  <a:pt x="0" y="146240"/>
                </a:lnTo>
                <a:cubicBezTo>
                  <a:pt x="0" y="65474"/>
                  <a:pt x="65473" y="1"/>
                  <a:pt x="146239" y="1"/>
                </a:cubicBezTo>
                <a:lnTo>
                  <a:pt x="2949763" y="1"/>
                </a:lnTo>
                <a:cubicBezTo>
                  <a:pt x="3030529" y="1"/>
                  <a:pt x="3096002" y="65474"/>
                  <a:pt x="3096002" y="146240"/>
                </a:cubicBezTo>
                <a:lnTo>
                  <a:pt x="3096002" y="731178"/>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29749" tIns="99983" rIns="149513" bIns="99982" numCol="1" spcCol="1270" anchor="ctr" anchorCtr="0">
            <a:noAutofit/>
          </a:bodyPr>
          <a:lstStyle/>
          <a:p>
            <a:pPr marL="0" lvl="0" indent="0" algn="ctr" defTabSz="666750">
              <a:lnSpc>
                <a:spcPct val="90000"/>
              </a:lnSpc>
              <a:spcBef>
                <a:spcPct val="0"/>
              </a:spcBef>
              <a:spcAft>
                <a:spcPct val="35000"/>
              </a:spcAft>
              <a:buNone/>
            </a:pPr>
            <a:r>
              <a:rPr lang="en-GB" sz="1500" kern="1200" dirty="0"/>
              <a:t>Key transcriptional features, such as </a:t>
            </a:r>
            <a:r>
              <a:rPr lang="en-GB" sz="1500" b="1" kern="1200" dirty="0"/>
              <a:t>TSS, TTS and operon structures are often overlooked</a:t>
            </a:r>
            <a:endParaRPr lang="LID4096" sz="1500" b="1" kern="1200" dirty="0"/>
          </a:p>
        </p:txBody>
      </p:sp>
      <p:sp>
        <p:nvSpPr>
          <p:cNvPr id="21" name="Oval 20">
            <a:extLst>
              <a:ext uri="{FF2B5EF4-FFF2-40B4-BE49-F238E27FC236}">
                <a16:creationId xmlns:a16="http://schemas.microsoft.com/office/drawing/2014/main" id="{B5E955A2-3A8C-496D-ACD6-2C58D1691F71}"/>
              </a:ext>
            </a:extLst>
          </p:cNvPr>
          <p:cNvSpPr/>
          <p:nvPr/>
        </p:nvSpPr>
        <p:spPr>
          <a:xfrm>
            <a:off x="6973418" y="5357725"/>
            <a:ext cx="877418" cy="877418"/>
          </a:xfrm>
          <a:prstGeom prst="ellipse">
            <a:avLst/>
          </a:prstGeom>
          <a:blipFill rotWithShape="1">
            <a:blip r:embed="rId11">
              <a:extLst>
                <a:ext uri="{28A0092B-C50C-407E-A947-70E740481C1C}">
                  <a14:useLocalDpi xmlns:a14="http://schemas.microsoft.com/office/drawing/2010/main" val="0"/>
                </a:ext>
                <a:ext uri="{96DAC541-7B7A-43D3-8B79-37D633B846F1}">
                  <asvg:svgBlip xmlns="" xmlns:asvg="http://schemas.microsoft.com/office/drawing/2016/SVG/main" r:embed="rId16"/>
                </a:ext>
              </a:extLst>
            </a:blip>
            <a:srcRect/>
            <a:stretch>
              <a:fillRect/>
            </a:stretch>
          </a:blipFill>
          <a:ln>
            <a:noFill/>
          </a:ln>
        </p:spPr>
        <p:style>
          <a:lnRef idx="2">
            <a:scrgbClr r="0" g="0" b="0"/>
          </a:lnRef>
          <a:fillRef idx="1">
            <a:scrgbClr r="0" g="0" b="0"/>
          </a:fillRef>
          <a:effectRef idx="0">
            <a:schemeClr val="dk1">
              <a:tint val="40000"/>
              <a:hueOff val="0"/>
              <a:satOff val="0"/>
              <a:lumOff val="0"/>
              <a:alphaOff val="0"/>
            </a:schemeClr>
          </a:effectRef>
          <a:fontRef idx="minor">
            <a:schemeClr val="lt1">
              <a:hueOff val="0"/>
              <a:satOff val="0"/>
              <a:lumOff val="0"/>
              <a:alphaOff val="0"/>
            </a:schemeClr>
          </a:fontRef>
        </p:style>
      </p:sp>
      <p:sp>
        <p:nvSpPr>
          <p:cNvPr id="22" name="Right Arrow 21"/>
          <p:cNvSpPr/>
          <p:nvPr/>
        </p:nvSpPr>
        <p:spPr>
          <a:xfrm>
            <a:off x="160329" y="5680449"/>
            <a:ext cx="374073" cy="18015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23" name="TextBox 22"/>
          <p:cNvSpPr txBox="1"/>
          <p:nvPr/>
        </p:nvSpPr>
        <p:spPr>
          <a:xfrm>
            <a:off x="563322" y="5576401"/>
            <a:ext cx="4026050" cy="923330"/>
          </a:xfrm>
          <a:prstGeom prst="rect">
            <a:avLst/>
          </a:prstGeom>
          <a:noFill/>
        </p:spPr>
        <p:txBody>
          <a:bodyPr wrap="square" rtlCol="0">
            <a:spAutoFit/>
          </a:bodyPr>
          <a:lstStyle/>
          <a:p>
            <a:r>
              <a:rPr lang="nl-BE" dirty="0" smtClean="0"/>
              <a:t>Different approach </a:t>
            </a:r>
            <a:r>
              <a:rPr lang="nl-BE" dirty="0" err="1" smtClean="0"/>
              <a:t>required</a:t>
            </a:r>
            <a:r>
              <a:rPr lang="nl-BE" dirty="0" smtClean="0"/>
              <a:t> </a:t>
            </a:r>
            <a:r>
              <a:rPr lang="nl-BE" dirty="0" err="1" smtClean="0"/>
              <a:t>for</a:t>
            </a:r>
            <a:r>
              <a:rPr lang="nl-BE" dirty="0" smtClean="0"/>
              <a:t> </a:t>
            </a:r>
            <a:r>
              <a:rPr lang="nl-BE" dirty="0" err="1" smtClean="0"/>
              <a:t>understanding</a:t>
            </a:r>
            <a:r>
              <a:rPr lang="nl-BE" dirty="0" smtClean="0"/>
              <a:t> HOW </a:t>
            </a:r>
            <a:r>
              <a:rPr lang="nl-BE" dirty="0" err="1" smtClean="0"/>
              <a:t>transcription</a:t>
            </a:r>
            <a:r>
              <a:rPr lang="nl-BE" dirty="0" smtClean="0"/>
              <a:t> is </a:t>
            </a:r>
            <a:r>
              <a:rPr lang="nl-BE" dirty="0" err="1" smtClean="0"/>
              <a:t>organised</a:t>
            </a:r>
            <a:r>
              <a:rPr lang="nl-BE" dirty="0" smtClean="0"/>
              <a:t> </a:t>
            </a:r>
            <a:endParaRPr lang="en-GB" dirty="0"/>
          </a:p>
        </p:txBody>
      </p:sp>
    </p:spTree>
    <p:extLst>
      <p:ext uri="{BB962C8B-B14F-4D97-AF65-F5344CB8AC3E}">
        <p14:creationId xmlns:p14="http://schemas.microsoft.com/office/powerpoint/2010/main" val="3779347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51" grpId="0"/>
      <p:bldP spid="18" grpId="0" animBg="1"/>
      <p:bldP spid="20" grpId="0" animBg="1"/>
      <p:bldP spid="22" grpId="0" animBg="1"/>
      <p:bldP spid="2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Phage </a:t>
            </a:r>
            <a:r>
              <a:rPr lang="en-US" dirty="0" err="1" smtClean="0"/>
              <a:t>transcriptomics</a:t>
            </a:r>
            <a:r>
              <a:rPr lang="en-US" dirty="0" smtClean="0"/>
              <a:t> with ONT-</a:t>
            </a:r>
            <a:r>
              <a:rPr lang="en-US" dirty="0" err="1" smtClean="0"/>
              <a:t>cappable</a:t>
            </a:r>
            <a:r>
              <a:rPr lang="en-US" dirty="0" smtClean="0"/>
              <a:t>-</a:t>
            </a:r>
            <a:r>
              <a:rPr lang="en-US" dirty="0" err="1" smtClean="0"/>
              <a:t>seq</a:t>
            </a:r>
            <a:endParaRPr lang="en-US" dirty="0"/>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8" name="Picture 7"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10" name="TextBox 9">
            <a:extLst>
              <a:ext uri="{FF2B5EF4-FFF2-40B4-BE49-F238E27FC236}">
                <a16:creationId xmlns:a16="http://schemas.microsoft.com/office/drawing/2014/main" id="{C4866233-FD05-4C47-B9BA-A5D0768B66F9}"/>
              </a:ext>
            </a:extLst>
          </p:cNvPr>
          <p:cNvSpPr txBox="1"/>
          <p:nvPr/>
        </p:nvSpPr>
        <p:spPr>
          <a:xfrm>
            <a:off x="859278" y="3294434"/>
            <a:ext cx="5040000" cy="338554"/>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GB" sz="1600" b="1" dirty="0"/>
              <a:t>Primary transcripts (1-5%)</a:t>
            </a:r>
            <a:endParaRPr lang="LID4096" sz="1600" b="1" dirty="0"/>
          </a:p>
        </p:txBody>
      </p:sp>
      <p:sp>
        <p:nvSpPr>
          <p:cNvPr id="11" name="TextBox 10">
            <a:extLst>
              <a:ext uri="{FF2B5EF4-FFF2-40B4-BE49-F238E27FC236}">
                <a16:creationId xmlns:a16="http://schemas.microsoft.com/office/drawing/2014/main" id="{FF971305-287B-4A0D-8498-5402B77A0B04}"/>
              </a:ext>
            </a:extLst>
          </p:cNvPr>
          <p:cNvSpPr txBox="1"/>
          <p:nvPr/>
        </p:nvSpPr>
        <p:spPr>
          <a:xfrm>
            <a:off x="6792000" y="3294434"/>
            <a:ext cx="5040000" cy="33855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GB" sz="1600" b="1" dirty="0"/>
              <a:t>Processed/degraded transcripts (&gt;90%)</a:t>
            </a:r>
            <a:endParaRPr lang="LID4096" sz="1600" b="1" dirty="0"/>
          </a:p>
        </p:txBody>
      </p:sp>
      <p:grpSp>
        <p:nvGrpSpPr>
          <p:cNvPr id="12" name="Group 11">
            <a:extLst>
              <a:ext uri="{FF2B5EF4-FFF2-40B4-BE49-F238E27FC236}">
                <a16:creationId xmlns:a16="http://schemas.microsoft.com/office/drawing/2014/main" id="{AFCBF7A0-7557-496A-B8AC-4880390150BC}"/>
              </a:ext>
            </a:extLst>
          </p:cNvPr>
          <p:cNvGrpSpPr/>
          <p:nvPr/>
        </p:nvGrpSpPr>
        <p:grpSpPr>
          <a:xfrm>
            <a:off x="1502053" y="1007532"/>
            <a:ext cx="9114558" cy="579511"/>
            <a:chOff x="2456628" y="2836042"/>
            <a:chExt cx="8118282" cy="1099603"/>
          </a:xfrm>
        </p:grpSpPr>
        <p:sp>
          <p:nvSpPr>
            <p:cNvPr id="13" name="Rectangle 12">
              <a:extLst>
                <a:ext uri="{FF2B5EF4-FFF2-40B4-BE49-F238E27FC236}">
                  <a16:creationId xmlns:a16="http://schemas.microsoft.com/office/drawing/2014/main" id="{A754FE3B-9381-47B1-9666-CBECF84959A0}"/>
                </a:ext>
              </a:extLst>
            </p:cNvPr>
            <p:cNvSpPr/>
            <p:nvPr/>
          </p:nvSpPr>
          <p:spPr>
            <a:xfrm>
              <a:off x="2456628" y="3659147"/>
              <a:ext cx="8118282" cy="46715"/>
            </a:xfrm>
            <a:prstGeom prst="rect">
              <a:avLst/>
            </a:prstGeom>
            <a:ln w="1270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LID4096"/>
            </a:p>
          </p:txBody>
        </p:sp>
        <p:sp>
          <p:nvSpPr>
            <p:cNvPr id="14" name="Arrow: Bent 52">
              <a:extLst>
                <a:ext uri="{FF2B5EF4-FFF2-40B4-BE49-F238E27FC236}">
                  <a16:creationId xmlns:a16="http://schemas.microsoft.com/office/drawing/2014/main" id="{B6EF47FC-1F38-4745-B91F-877336D76E91}"/>
                </a:ext>
              </a:extLst>
            </p:cNvPr>
            <p:cNvSpPr/>
            <p:nvPr/>
          </p:nvSpPr>
          <p:spPr>
            <a:xfrm>
              <a:off x="3095670" y="2836042"/>
              <a:ext cx="337315" cy="823104"/>
            </a:xfrm>
            <a:prstGeom prst="bentArrow">
              <a:avLst>
                <a:gd name="adj1" fmla="val 25000"/>
                <a:gd name="adj2" fmla="val 28062"/>
                <a:gd name="adj3" fmla="val 25000"/>
                <a:gd name="adj4" fmla="val 4375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E">
                <a:solidFill>
                  <a:schemeClr val="tx1"/>
                </a:solidFill>
              </a:endParaRPr>
            </a:p>
          </p:txBody>
        </p:sp>
        <p:sp>
          <p:nvSpPr>
            <p:cNvPr id="15" name="Arrow: Pentagon 53">
              <a:extLst>
                <a:ext uri="{FF2B5EF4-FFF2-40B4-BE49-F238E27FC236}">
                  <a16:creationId xmlns:a16="http://schemas.microsoft.com/office/drawing/2014/main" id="{DA8C4FCB-57BF-41EB-BC49-2A7FC2CF6F91}"/>
                </a:ext>
              </a:extLst>
            </p:cNvPr>
            <p:cNvSpPr/>
            <p:nvPr/>
          </p:nvSpPr>
          <p:spPr>
            <a:xfrm>
              <a:off x="4197964" y="3382648"/>
              <a:ext cx="1645920" cy="552997"/>
            </a:xfrm>
            <a:prstGeom prst="homePlate">
              <a:avLst/>
            </a:prstGeom>
            <a:solidFill>
              <a:srgbClr val="FA8A8A"/>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1400" dirty="0">
                <a:solidFill>
                  <a:schemeClr val="tx1"/>
                </a:solidFill>
              </a:endParaRPr>
            </a:p>
          </p:txBody>
        </p:sp>
        <p:sp>
          <p:nvSpPr>
            <p:cNvPr id="16" name="Arrow: Pentagon 54">
              <a:extLst>
                <a:ext uri="{FF2B5EF4-FFF2-40B4-BE49-F238E27FC236}">
                  <a16:creationId xmlns:a16="http://schemas.microsoft.com/office/drawing/2014/main" id="{2162966A-B13E-443D-AB03-466DC25F1818}"/>
                </a:ext>
              </a:extLst>
            </p:cNvPr>
            <p:cNvSpPr/>
            <p:nvPr/>
          </p:nvSpPr>
          <p:spPr>
            <a:xfrm>
              <a:off x="6040016" y="3382647"/>
              <a:ext cx="1645920" cy="552997"/>
            </a:xfrm>
            <a:prstGeom prst="homePlate">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1400" dirty="0">
                <a:solidFill>
                  <a:schemeClr val="tx1"/>
                </a:solidFill>
              </a:endParaRPr>
            </a:p>
          </p:txBody>
        </p:sp>
        <p:sp>
          <p:nvSpPr>
            <p:cNvPr id="17" name="Arrow: Pentagon 55">
              <a:extLst>
                <a:ext uri="{FF2B5EF4-FFF2-40B4-BE49-F238E27FC236}">
                  <a16:creationId xmlns:a16="http://schemas.microsoft.com/office/drawing/2014/main" id="{426EB56F-F3A9-4997-BE42-22525CD45D8E}"/>
                </a:ext>
              </a:extLst>
            </p:cNvPr>
            <p:cNvSpPr/>
            <p:nvPr/>
          </p:nvSpPr>
          <p:spPr>
            <a:xfrm>
              <a:off x="7882068" y="3382647"/>
              <a:ext cx="1645920" cy="552997"/>
            </a:xfrm>
            <a:prstGeom prst="homePlate">
              <a:avLst/>
            </a:prstGeom>
            <a:solidFill>
              <a:srgbClr val="29C5BA"/>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1400" dirty="0">
                <a:solidFill>
                  <a:schemeClr val="tx1"/>
                </a:solidFill>
              </a:endParaRPr>
            </a:p>
          </p:txBody>
        </p:sp>
      </p:grpSp>
      <p:cxnSp>
        <p:nvCxnSpPr>
          <p:cNvPr id="18" name="Straight Arrow Connector 17">
            <a:extLst>
              <a:ext uri="{FF2B5EF4-FFF2-40B4-BE49-F238E27FC236}">
                <a16:creationId xmlns:a16="http://schemas.microsoft.com/office/drawing/2014/main" id="{1DF20769-BB4A-443A-8D72-B4D6AB81BBF3}"/>
              </a:ext>
            </a:extLst>
          </p:cNvPr>
          <p:cNvCxnSpPr>
            <a:cxnSpLocks/>
          </p:cNvCxnSpPr>
          <p:nvPr/>
        </p:nvCxnSpPr>
        <p:spPr>
          <a:xfrm>
            <a:off x="6449149" y="1851969"/>
            <a:ext cx="0" cy="35522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grpSp>
        <p:nvGrpSpPr>
          <p:cNvPr id="19" name="Group 18">
            <a:extLst>
              <a:ext uri="{FF2B5EF4-FFF2-40B4-BE49-F238E27FC236}">
                <a16:creationId xmlns:a16="http://schemas.microsoft.com/office/drawing/2014/main" id="{ACE36FF8-E214-4B84-BF7C-1C6CBD075822}"/>
              </a:ext>
            </a:extLst>
          </p:cNvPr>
          <p:cNvGrpSpPr/>
          <p:nvPr/>
        </p:nvGrpSpPr>
        <p:grpSpPr>
          <a:xfrm>
            <a:off x="1653885" y="2314677"/>
            <a:ext cx="8203878" cy="786013"/>
            <a:chOff x="3151521" y="4984553"/>
            <a:chExt cx="4733240" cy="966083"/>
          </a:xfrm>
        </p:grpSpPr>
        <p:sp>
          <p:nvSpPr>
            <p:cNvPr id="20" name="Rectangle 58">
              <a:extLst>
                <a:ext uri="{FF2B5EF4-FFF2-40B4-BE49-F238E27FC236}">
                  <a16:creationId xmlns:a16="http://schemas.microsoft.com/office/drawing/2014/main" id="{B04B8BDD-0F2E-4AFF-8015-10AA8C4006AF}"/>
                </a:ext>
              </a:extLst>
            </p:cNvPr>
            <p:cNvSpPr/>
            <p:nvPr/>
          </p:nvSpPr>
          <p:spPr>
            <a:xfrm>
              <a:off x="3554807" y="5168100"/>
              <a:ext cx="4329954" cy="56193"/>
            </a:xfrm>
            <a:custGeom>
              <a:avLst/>
              <a:gdLst>
                <a:gd name="connsiteX0" fmla="*/ 0 w 4329954"/>
                <a:gd name="connsiteY0" fmla="*/ 0 h 56193"/>
                <a:gd name="connsiteX1" fmla="*/ 661864 w 4329954"/>
                <a:gd name="connsiteY1" fmla="*/ 0 h 56193"/>
                <a:gd name="connsiteX2" fmla="*/ 1237130 w 4329954"/>
                <a:gd name="connsiteY2" fmla="*/ 0 h 56193"/>
                <a:gd name="connsiteX3" fmla="*/ 1855695 w 4329954"/>
                <a:gd name="connsiteY3" fmla="*/ 0 h 56193"/>
                <a:gd name="connsiteX4" fmla="*/ 2387660 w 4329954"/>
                <a:gd name="connsiteY4" fmla="*/ 0 h 56193"/>
                <a:gd name="connsiteX5" fmla="*/ 2876327 w 4329954"/>
                <a:gd name="connsiteY5" fmla="*/ 0 h 56193"/>
                <a:gd name="connsiteX6" fmla="*/ 3408292 w 4329954"/>
                <a:gd name="connsiteY6" fmla="*/ 0 h 56193"/>
                <a:gd name="connsiteX7" fmla="*/ 4329954 w 4329954"/>
                <a:gd name="connsiteY7" fmla="*/ 0 h 56193"/>
                <a:gd name="connsiteX8" fmla="*/ 4329954 w 4329954"/>
                <a:gd name="connsiteY8" fmla="*/ 56193 h 56193"/>
                <a:gd name="connsiteX9" fmla="*/ 3668090 w 4329954"/>
                <a:gd name="connsiteY9" fmla="*/ 56193 h 56193"/>
                <a:gd name="connsiteX10" fmla="*/ 3136124 w 4329954"/>
                <a:gd name="connsiteY10" fmla="*/ 56193 h 56193"/>
                <a:gd name="connsiteX11" fmla="*/ 2604158 w 4329954"/>
                <a:gd name="connsiteY11" fmla="*/ 56193 h 56193"/>
                <a:gd name="connsiteX12" fmla="*/ 2115492 w 4329954"/>
                <a:gd name="connsiteY12" fmla="*/ 56193 h 56193"/>
                <a:gd name="connsiteX13" fmla="*/ 1540226 w 4329954"/>
                <a:gd name="connsiteY13" fmla="*/ 56193 h 56193"/>
                <a:gd name="connsiteX14" fmla="*/ 1008261 w 4329954"/>
                <a:gd name="connsiteY14" fmla="*/ 56193 h 56193"/>
                <a:gd name="connsiteX15" fmla="*/ 0 w 4329954"/>
                <a:gd name="connsiteY15" fmla="*/ 56193 h 56193"/>
                <a:gd name="connsiteX16" fmla="*/ 0 w 4329954"/>
                <a:gd name="connsiteY16" fmla="*/ 0 h 56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29954" h="56193" fill="none" extrusionOk="0">
                  <a:moveTo>
                    <a:pt x="0" y="0"/>
                  </a:moveTo>
                  <a:cubicBezTo>
                    <a:pt x="137369" y="4124"/>
                    <a:pt x="370779" y="9626"/>
                    <a:pt x="661864" y="0"/>
                  </a:cubicBezTo>
                  <a:cubicBezTo>
                    <a:pt x="952949" y="-9626"/>
                    <a:pt x="1028583" y="-23116"/>
                    <a:pt x="1237130" y="0"/>
                  </a:cubicBezTo>
                  <a:cubicBezTo>
                    <a:pt x="1445677" y="23116"/>
                    <a:pt x="1666822" y="-12428"/>
                    <a:pt x="1855695" y="0"/>
                  </a:cubicBezTo>
                  <a:cubicBezTo>
                    <a:pt x="2044568" y="12428"/>
                    <a:pt x="2194341" y="-21567"/>
                    <a:pt x="2387660" y="0"/>
                  </a:cubicBezTo>
                  <a:cubicBezTo>
                    <a:pt x="2580979" y="21567"/>
                    <a:pt x="2643854" y="11746"/>
                    <a:pt x="2876327" y="0"/>
                  </a:cubicBezTo>
                  <a:cubicBezTo>
                    <a:pt x="3108800" y="-11746"/>
                    <a:pt x="3203523" y="1013"/>
                    <a:pt x="3408292" y="0"/>
                  </a:cubicBezTo>
                  <a:cubicBezTo>
                    <a:pt x="3613062" y="-1013"/>
                    <a:pt x="4143871" y="22370"/>
                    <a:pt x="4329954" y="0"/>
                  </a:cubicBezTo>
                  <a:cubicBezTo>
                    <a:pt x="4330251" y="19476"/>
                    <a:pt x="4329194" y="34114"/>
                    <a:pt x="4329954" y="56193"/>
                  </a:cubicBezTo>
                  <a:cubicBezTo>
                    <a:pt x="4004783" y="31417"/>
                    <a:pt x="3929729" y="86370"/>
                    <a:pt x="3668090" y="56193"/>
                  </a:cubicBezTo>
                  <a:cubicBezTo>
                    <a:pt x="3406451" y="26016"/>
                    <a:pt x="3298609" y="69538"/>
                    <a:pt x="3136124" y="56193"/>
                  </a:cubicBezTo>
                  <a:cubicBezTo>
                    <a:pt x="2973639" y="42848"/>
                    <a:pt x="2785115" y="40927"/>
                    <a:pt x="2604158" y="56193"/>
                  </a:cubicBezTo>
                  <a:cubicBezTo>
                    <a:pt x="2423201" y="71459"/>
                    <a:pt x="2259512" y="51709"/>
                    <a:pt x="2115492" y="56193"/>
                  </a:cubicBezTo>
                  <a:cubicBezTo>
                    <a:pt x="1971472" y="60677"/>
                    <a:pt x="1757847" y="57155"/>
                    <a:pt x="1540226" y="56193"/>
                  </a:cubicBezTo>
                  <a:cubicBezTo>
                    <a:pt x="1322605" y="55231"/>
                    <a:pt x="1154866" y="46992"/>
                    <a:pt x="1008261" y="56193"/>
                  </a:cubicBezTo>
                  <a:cubicBezTo>
                    <a:pt x="861657" y="65394"/>
                    <a:pt x="277305" y="90126"/>
                    <a:pt x="0" y="56193"/>
                  </a:cubicBezTo>
                  <a:cubicBezTo>
                    <a:pt x="2688" y="35017"/>
                    <a:pt x="-1924" y="20508"/>
                    <a:pt x="0" y="0"/>
                  </a:cubicBezTo>
                  <a:close/>
                </a:path>
                <a:path w="4329954" h="56193" stroke="0" extrusionOk="0">
                  <a:moveTo>
                    <a:pt x="0" y="0"/>
                  </a:moveTo>
                  <a:cubicBezTo>
                    <a:pt x="194785" y="1596"/>
                    <a:pt x="285418" y="-18205"/>
                    <a:pt x="488666" y="0"/>
                  </a:cubicBezTo>
                  <a:cubicBezTo>
                    <a:pt x="691914" y="18205"/>
                    <a:pt x="810156" y="-7281"/>
                    <a:pt x="1107231" y="0"/>
                  </a:cubicBezTo>
                  <a:cubicBezTo>
                    <a:pt x="1404307" y="7281"/>
                    <a:pt x="1607429" y="-16137"/>
                    <a:pt x="1812395" y="0"/>
                  </a:cubicBezTo>
                  <a:cubicBezTo>
                    <a:pt x="2017361" y="16137"/>
                    <a:pt x="2158880" y="-2103"/>
                    <a:pt x="2430960" y="0"/>
                  </a:cubicBezTo>
                  <a:cubicBezTo>
                    <a:pt x="2703041" y="2103"/>
                    <a:pt x="2755244" y="-22119"/>
                    <a:pt x="3049525" y="0"/>
                  </a:cubicBezTo>
                  <a:cubicBezTo>
                    <a:pt x="3343806" y="22119"/>
                    <a:pt x="3473425" y="-8128"/>
                    <a:pt x="3668090" y="0"/>
                  </a:cubicBezTo>
                  <a:cubicBezTo>
                    <a:pt x="3862756" y="8128"/>
                    <a:pt x="4192346" y="-22824"/>
                    <a:pt x="4329954" y="0"/>
                  </a:cubicBezTo>
                  <a:cubicBezTo>
                    <a:pt x="4329951" y="21504"/>
                    <a:pt x="4330793" y="33061"/>
                    <a:pt x="4329954" y="56193"/>
                  </a:cubicBezTo>
                  <a:cubicBezTo>
                    <a:pt x="4096877" y="81322"/>
                    <a:pt x="3997123" y="77068"/>
                    <a:pt x="3797988" y="56193"/>
                  </a:cubicBezTo>
                  <a:cubicBezTo>
                    <a:pt x="3598853" y="35318"/>
                    <a:pt x="3357792" y="68572"/>
                    <a:pt x="3222723" y="56193"/>
                  </a:cubicBezTo>
                  <a:cubicBezTo>
                    <a:pt x="3087655" y="43814"/>
                    <a:pt x="2776520" y="50456"/>
                    <a:pt x="2560859" y="56193"/>
                  </a:cubicBezTo>
                  <a:cubicBezTo>
                    <a:pt x="2345198" y="61930"/>
                    <a:pt x="2071474" y="27314"/>
                    <a:pt x="1898994" y="56193"/>
                  </a:cubicBezTo>
                  <a:cubicBezTo>
                    <a:pt x="1726514" y="85072"/>
                    <a:pt x="1527486" y="66434"/>
                    <a:pt x="1323729" y="56193"/>
                  </a:cubicBezTo>
                  <a:cubicBezTo>
                    <a:pt x="1119973" y="45952"/>
                    <a:pt x="949775" y="82573"/>
                    <a:pt x="791763" y="56193"/>
                  </a:cubicBezTo>
                  <a:cubicBezTo>
                    <a:pt x="633751" y="29813"/>
                    <a:pt x="262871" y="87234"/>
                    <a:pt x="0" y="56193"/>
                  </a:cubicBezTo>
                  <a:cubicBezTo>
                    <a:pt x="-1246" y="29799"/>
                    <a:pt x="1132" y="16230"/>
                    <a:pt x="0" y="0"/>
                  </a:cubicBezTo>
                  <a:close/>
                </a:path>
              </a:pathLst>
            </a:custGeom>
            <a:solidFill>
              <a:schemeClr val="tx1"/>
            </a:solidFill>
            <a:ln>
              <a:extLst>
                <a:ext uri="{C807C97D-BFC1-408E-A445-0C87EB9F89A2}">
                  <ask:lineSketchStyleProps xmlns="" xmlns:ask="http://schemas.microsoft.com/office/drawing/2018/sketchyshapes" sd="1499691057">
                    <a:prstGeom prst="rect">
                      <a:avLst/>
                    </a:prstGeom>
                    <ask:type>
                      <ask:lineSketchFreehand/>
                    </ask:type>
                  </ask:lineSketchStyleProps>
                </a:ext>
              </a:extLst>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LID4096"/>
            </a:p>
          </p:txBody>
        </p:sp>
        <p:sp>
          <p:nvSpPr>
            <p:cNvPr id="21" name="Rectangle 59">
              <a:extLst>
                <a:ext uri="{FF2B5EF4-FFF2-40B4-BE49-F238E27FC236}">
                  <a16:creationId xmlns:a16="http://schemas.microsoft.com/office/drawing/2014/main" id="{30C23465-BC76-4F44-813F-259F63A178A3}"/>
                </a:ext>
              </a:extLst>
            </p:cNvPr>
            <p:cNvSpPr/>
            <p:nvPr/>
          </p:nvSpPr>
          <p:spPr>
            <a:xfrm>
              <a:off x="4460903" y="5481866"/>
              <a:ext cx="3091241" cy="49559"/>
            </a:xfrm>
            <a:custGeom>
              <a:avLst/>
              <a:gdLst>
                <a:gd name="connsiteX0" fmla="*/ 0 w 3091241"/>
                <a:gd name="connsiteY0" fmla="*/ 0 h 49559"/>
                <a:gd name="connsiteX1" fmla="*/ 525511 w 3091241"/>
                <a:gd name="connsiteY1" fmla="*/ 0 h 49559"/>
                <a:gd name="connsiteX2" fmla="*/ 1143759 w 3091241"/>
                <a:gd name="connsiteY2" fmla="*/ 0 h 49559"/>
                <a:gd name="connsiteX3" fmla="*/ 1823832 w 3091241"/>
                <a:gd name="connsiteY3" fmla="*/ 0 h 49559"/>
                <a:gd name="connsiteX4" fmla="*/ 2442080 w 3091241"/>
                <a:gd name="connsiteY4" fmla="*/ 0 h 49559"/>
                <a:gd name="connsiteX5" fmla="*/ 3091241 w 3091241"/>
                <a:gd name="connsiteY5" fmla="*/ 0 h 49559"/>
                <a:gd name="connsiteX6" fmla="*/ 3091241 w 3091241"/>
                <a:gd name="connsiteY6" fmla="*/ 49559 h 49559"/>
                <a:gd name="connsiteX7" fmla="*/ 2411168 w 3091241"/>
                <a:gd name="connsiteY7" fmla="*/ 49559 h 49559"/>
                <a:gd name="connsiteX8" fmla="*/ 1854745 w 3091241"/>
                <a:gd name="connsiteY8" fmla="*/ 49559 h 49559"/>
                <a:gd name="connsiteX9" fmla="*/ 1205584 w 3091241"/>
                <a:gd name="connsiteY9" fmla="*/ 49559 h 49559"/>
                <a:gd name="connsiteX10" fmla="*/ 618248 w 3091241"/>
                <a:gd name="connsiteY10" fmla="*/ 49559 h 49559"/>
                <a:gd name="connsiteX11" fmla="*/ 0 w 3091241"/>
                <a:gd name="connsiteY11" fmla="*/ 49559 h 49559"/>
                <a:gd name="connsiteX12" fmla="*/ 0 w 3091241"/>
                <a:gd name="connsiteY12" fmla="*/ 0 h 49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91241" h="49559" extrusionOk="0">
                  <a:moveTo>
                    <a:pt x="0" y="0"/>
                  </a:moveTo>
                  <a:cubicBezTo>
                    <a:pt x="159443" y="5112"/>
                    <a:pt x="413707" y="16380"/>
                    <a:pt x="525511" y="0"/>
                  </a:cubicBezTo>
                  <a:cubicBezTo>
                    <a:pt x="637315" y="-16380"/>
                    <a:pt x="865360" y="6369"/>
                    <a:pt x="1143759" y="0"/>
                  </a:cubicBezTo>
                  <a:cubicBezTo>
                    <a:pt x="1422158" y="-6369"/>
                    <a:pt x="1687088" y="7901"/>
                    <a:pt x="1823832" y="0"/>
                  </a:cubicBezTo>
                  <a:cubicBezTo>
                    <a:pt x="1960576" y="-7901"/>
                    <a:pt x="2246375" y="10877"/>
                    <a:pt x="2442080" y="0"/>
                  </a:cubicBezTo>
                  <a:cubicBezTo>
                    <a:pt x="2637785" y="-10877"/>
                    <a:pt x="2811717" y="-1050"/>
                    <a:pt x="3091241" y="0"/>
                  </a:cubicBezTo>
                  <a:cubicBezTo>
                    <a:pt x="3091112" y="14088"/>
                    <a:pt x="3089514" y="36264"/>
                    <a:pt x="3091241" y="49559"/>
                  </a:cubicBezTo>
                  <a:cubicBezTo>
                    <a:pt x="2862806" y="81989"/>
                    <a:pt x="2589128" y="52952"/>
                    <a:pt x="2411168" y="49559"/>
                  </a:cubicBezTo>
                  <a:cubicBezTo>
                    <a:pt x="2233208" y="46166"/>
                    <a:pt x="2013084" y="31336"/>
                    <a:pt x="1854745" y="49559"/>
                  </a:cubicBezTo>
                  <a:cubicBezTo>
                    <a:pt x="1696406" y="67782"/>
                    <a:pt x="1527594" y="72433"/>
                    <a:pt x="1205584" y="49559"/>
                  </a:cubicBezTo>
                  <a:cubicBezTo>
                    <a:pt x="883574" y="26685"/>
                    <a:pt x="771589" y="24951"/>
                    <a:pt x="618248" y="49559"/>
                  </a:cubicBezTo>
                  <a:cubicBezTo>
                    <a:pt x="464907" y="74167"/>
                    <a:pt x="304810" y="53447"/>
                    <a:pt x="0" y="49559"/>
                  </a:cubicBezTo>
                  <a:cubicBezTo>
                    <a:pt x="-99" y="30741"/>
                    <a:pt x="-2084" y="18427"/>
                    <a:pt x="0" y="0"/>
                  </a:cubicBezTo>
                  <a:close/>
                </a:path>
              </a:pathLst>
            </a:custGeom>
            <a:noFill/>
            <a:ln>
              <a:extLst>
                <a:ext uri="{C807C97D-BFC1-408E-A445-0C87EB9F89A2}">
                  <ask:lineSketchStyleProps xmlns="" xmlns:ask="http://schemas.microsoft.com/office/drawing/2018/sketchyshapes" sd="1499691057">
                    <a:prstGeom prst="rect">
                      <a:avLst/>
                    </a:prstGeom>
                    <ask:type>
                      <ask:lineSketchFreehand/>
                    </ask:type>
                  </ask:lineSketchStyleProps>
                </a:ext>
              </a:extLst>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LID4096"/>
            </a:p>
          </p:txBody>
        </p:sp>
        <p:sp>
          <p:nvSpPr>
            <p:cNvPr id="22" name="Rectangle 60">
              <a:extLst>
                <a:ext uri="{FF2B5EF4-FFF2-40B4-BE49-F238E27FC236}">
                  <a16:creationId xmlns:a16="http://schemas.microsoft.com/office/drawing/2014/main" id="{7A09013B-A2B2-4EF7-9487-4F0A64DD0035}"/>
                </a:ext>
              </a:extLst>
            </p:cNvPr>
            <p:cNvSpPr/>
            <p:nvPr/>
          </p:nvSpPr>
          <p:spPr>
            <a:xfrm>
              <a:off x="3642396" y="5720160"/>
              <a:ext cx="2165118" cy="54584"/>
            </a:xfrm>
            <a:custGeom>
              <a:avLst/>
              <a:gdLst>
                <a:gd name="connsiteX0" fmla="*/ 0 w 2165118"/>
                <a:gd name="connsiteY0" fmla="*/ 0 h 54584"/>
                <a:gd name="connsiteX1" fmla="*/ 476326 w 2165118"/>
                <a:gd name="connsiteY1" fmla="*/ 0 h 54584"/>
                <a:gd name="connsiteX2" fmla="*/ 1017605 w 2165118"/>
                <a:gd name="connsiteY2" fmla="*/ 0 h 54584"/>
                <a:gd name="connsiteX3" fmla="*/ 1602187 w 2165118"/>
                <a:gd name="connsiteY3" fmla="*/ 0 h 54584"/>
                <a:gd name="connsiteX4" fmla="*/ 2165118 w 2165118"/>
                <a:gd name="connsiteY4" fmla="*/ 0 h 54584"/>
                <a:gd name="connsiteX5" fmla="*/ 2165118 w 2165118"/>
                <a:gd name="connsiteY5" fmla="*/ 54584 h 54584"/>
                <a:gd name="connsiteX6" fmla="*/ 1602187 w 2165118"/>
                <a:gd name="connsiteY6" fmla="*/ 54584 h 54584"/>
                <a:gd name="connsiteX7" fmla="*/ 1104210 w 2165118"/>
                <a:gd name="connsiteY7" fmla="*/ 54584 h 54584"/>
                <a:gd name="connsiteX8" fmla="*/ 606233 w 2165118"/>
                <a:gd name="connsiteY8" fmla="*/ 54584 h 54584"/>
                <a:gd name="connsiteX9" fmla="*/ 0 w 2165118"/>
                <a:gd name="connsiteY9" fmla="*/ 54584 h 54584"/>
                <a:gd name="connsiteX10" fmla="*/ 0 w 2165118"/>
                <a:gd name="connsiteY10" fmla="*/ 0 h 5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5118" h="54584" extrusionOk="0">
                  <a:moveTo>
                    <a:pt x="0" y="0"/>
                  </a:moveTo>
                  <a:cubicBezTo>
                    <a:pt x="221501" y="21070"/>
                    <a:pt x="259298" y="-3484"/>
                    <a:pt x="476326" y="0"/>
                  </a:cubicBezTo>
                  <a:cubicBezTo>
                    <a:pt x="693354" y="3484"/>
                    <a:pt x="871887" y="26288"/>
                    <a:pt x="1017605" y="0"/>
                  </a:cubicBezTo>
                  <a:cubicBezTo>
                    <a:pt x="1163323" y="-26288"/>
                    <a:pt x="1445634" y="14252"/>
                    <a:pt x="1602187" y="0"/>
                  </a:cubicBezTo>
                  <a:cubicBezTo>
                    <a:pt x="1758740" y="-14252"/>
                    <a:pt x="1951929" y="-7744"/>
                    <a:pt x="2165118" y="0"/>
                  </a:cubicBezTo>
                  <a:cubicBezTo>
                    <a:pt x="2163163" y="22329"/>
                    <a:pt x="2166546" y="43036"/>
                    <a:pt x="2165118" y="54584"/>
                  </a:cubicBezTo>
                  <a:cubicBezTo>
                    <a:pt x="1969907" y="71996"/>
                    <a:pt x="1852751" y="27912"/>
                    <a:pt x="1602187" y="54584"/>
                  </a:cubicBezTo>
                  <a:cubicBezTo>
                    <a:pt x="1351623" y="81256"/>
                    <a:pt x="1254344" y="76810"/>
                    <a:pt x="1104210" y="54584"/>
                  </a:cubicBezTo>
                  <a:cubicBezTo>
                    <a:pt x="954076" y="32358"/>
                    <a:pt x="760070" y="66154"/>
                    <a:pt x="606233" y="54584"/>
                  </a:cubicBezTo>
                  <a:cubicBezTo>
                    <a:pt x="452396" y="43014"/>
                    <a:pt x="232633" y="68747"/>
                    <a:pt x="0" y="54584"/>
                  </a:cubicBezTo>
                  <a:cubicBezTo>
                    <a:pt x="319" y="27299"/>
                    <a:pt x="2270" y="23019"/>
                    <a:pt x="0" y="0"/>
                  </a:cubicBezTo>
                  <a:close/>
                </a:path>
              </a:pathLst>
            </a:custGeom>
            <a:noFill/>
            <a:ln>
              <a:extLst>
                <a:ext uri="{C807C97D-BFC1-408E-A445-0C87EB9F89A2}">
                  <ask:lineSketchStyleProps xmlns="" xmlns:ask="http://schemas.microsoft.com/office/drawing/2018/sketchyshapes" sd="1499691057">
                    <a:prstGeom prst="rect">
                      <a:avLst/>
                    </a:prstGeom>
                    <ask:type>
                      <ask:lineSketchFreehand/>
                    </ask:type>
                  </ask:lineSketchStyleProps>
                </a:ext>
              </a:extLst>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LID4096"/>
            </a:p>
          </p:txBody>
        </p:sp>
        <p:sp>
          <p:nvSpPr>
            <p:cNvPr id="23" name="Rectangle 61">
              <a:extLst>
                <a:ext uri="{FF2B5EF4-FFF2-40B4-BE49-F238E27FC236}">
                  <a16:creationId xmlns:a16="http://schemas.microsoft.com/office/drawing/2014/main" id="{F9D0035A-8B34-4B1C-A173-6DF30951BB56}"/>
                </a:ext>
              </a:extLst>
            </p:cNvPr>
            <p:cNvSpPr/>
            <p:nvPr/>
          </p:nvSpPr>
          <p:spPr>
            <a:xfrm>
              <a:off x="6561868" y="5720164"/>
              <a:ext cx="1268290" cy="56193"/>
            </a:xfrm>
            <a:custGeom>
              <a:avLst/>
              <a:gdLst>
                <a:gd name="connsiteX0" fmla="*/ 0 w 1268290"/>
                <a:gd name="connsiteY0" fmla="*/ 0 h 56193"/>
                <a:gd name="connsiteX1" fmla="*/ 596096 w 1268290"/>
                <a:gd name="connsiteY1" fmla="*/ 0 h 56193"/>
                <a:gd name="connsiteX2" fmla="*/ 1268290 w 1268290"/>
                <a:gd name="connsiteY2" fmla="*/ 0 h 56193"/>
                <a:gd name="connsiteX3" fmla="*/ 1268290 w 1268290"/>
                <a:gd name="connsiteY3" fmla="*/ 56193 h 56193"/>
                <a:gd name="connsiteX4" fmla="*/ 672194 w 1268290"/>
                <a:gd name="connsiteY4" fmla="*/ 56193 h 56193"/>
                <a:gd name="connsiteX5" fmla="*/ 0 w 1268290"/>
                <a:gd name="connsiteY5" fmla="*/ 56193 h 56193"/>
                <a:gd name="connsiteX6" fmla="*/ 0 w 1268290"/>
                <a:gd name="connsiteY6" fmla="*/ 0 h 56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8290" h="56193" extrusionOk="0">
                  <a:moveTo>
                    <a:pt x="0" y="0"/>
                  </a:moveTo>
                  <a:cubicBezTo>
                    <a:pt x="267825" y="-24372"/>
                    <a:pt x="325268" y="15712"/>
                    <a:pt x="596096" y="0"/>
                  </a:cubicBezTo>
                  <a:cubicBezTo>
                    <a:pt x="866924" y="-15712"/>
                    <a:pt x="957724" y="23473"/>
                    <a:pt x="1268290" y="0"/>
                  </a:cubicBezTo>
                  <a:cubicBezTo>
                    <a:pt x="1269195" y="16910"/>
                    <a:pt x="1267566" y="31510"/>
                    <a:pt x="1268290" y="56193"/>
                  </a:cubicBezTo>
                  <a:cubicBezTo>
                    <a:pt x="977939" y="26558"/>
                    <a:pt x="967759" y="39958"/>
                    <a:pt x="672194" y="56193"/>
                  </a:cubicBezTo>
                  <a:cubicBezTo>
                    <a:pt x="376629" y="72428"/>
                    <a:pt x="267530" y="27163"/>
                    <a:pt x="0" y="56193"/>
                  </a:cubicBezTo>
                  <a:cubicBezTo>
                    <a:pt x="456" y="33707"/>
                    <a:pt x="3" y="17831"/>
                    <a:pt x="0" y="0"/>
                  </a:cubicBezTo>
                  <a:close/>
                </a:path>
              </a:pathLst>
            </a:custGeom>
            <a:noFill/>
            <a:ln>
              <a:extLst>
                <a:ext uri="{C807C97D-BFC1-408E-A445-0C87EB9F89A2}">
                  <ask:lineSketchStyleProps xmlns="" xmlns:ask="http://schemas.microsoft.com/office/drawing/2018/sketchyshapes" sd="1499691057">
                    <a:prstGeom prst="rect">
                      <a:avLst/>
                    </a:prstGeom>
                    <ask:type>
                      <ask:lineSketchFreehand/>
                    </ask:type>
                  </ask:lineSketchStyleProps>
                </a:ext>
              </a:extLst>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LID4096"/>
            </a:p>
          </p:txBody>
        </p:sp>
        <p:sp>
          <p:nvSpPr>
            <p:cNvPr id="24" name="TextBox 23">
              <a:extLst>
                <a:ext uri="{FF2B5EF4-FFF2-40B4-BE49-F238E27FC236}">
                  <a16:creationId xmlns:a16="http://schemas.microsoft.com/office/drawing/2014/main" id="{CB4E26CB-F876-468F-A27B-FB9DDD409BC2}"/>
                </a:ext>
              </a:extLst>
            </p:cNvPr>
            <p:cNvSpPr txBox="1"/>
            <p:nvPr/>
          </p:nvSpPr>
          <p:spPr>
            <a:xfrm>
              <a:off x="3151521" y="4984553"/>
              <a:ext cx="1097281" cy="416115"/>
            </a:xfrm>
            <a:prstGeom prst="rect">
              <a:avLst/>
            </a:prstGeom>
            <a:noFill/>
          </p:spPr>
          <p:txBody>
            <a:bodyPr wrap="square" rtlCol="0">
              <a:spAutoFit/>
            </a:bodyPr>
            <a:lstStyle/>
            <a:p>
              <a:r>
                <a:rPr lang="en-GB" sz="1600" b="1" dirty="0"/>
                <a:t>5’PPP-</a:t>
              </a:r>
              <a:endParaRPr lang="LID4096" sz="1600" b="1" dirty="0"/>
            </a:p>
          </p:txBody>
        </p:sp>
        <p:sp>
          <p:nvSpPr>
            <p:cNvPr id="25" name="TextBox 24">
              <a:extLst>
                <a:ext uri="{FF2B5EF4-FFF2-40B4-BE49-F238E27FC236}">
                  <a16:creationId xmlns:a16="http://schemas.microsoft.com/office/drawing/2014/main" id="{56B015A4-CD1A-4E2D-918E-F88D4FA11741}"/>
                </a:ext>
              </a:extLst>
            </p:cNvPr>
            <p:cNvSpPr txBox="1"/>
            <p:nvPr/>
          </p:nvSpPr>
          <p:spPr>
            <a:xfrm>
              <a:off x="4191880" y="5273809"/>
              <a:ext cx="1097281" cy="416114"/>
            </a:xfrm>
            <a:prstGeom prst="rect">
              <a:avLst/>
            </a:prstGeom>
            <a:noFill/>
          </p:spPr>
          <p:txBody>
            <a:bodyPr wrap="square" rtlCol="0">
              <a:spAutoFit/>
            </a:bodyPr>
            <a:lstStyle/>
            <a:p>
              <a:r>
                <a:rPr lang="en-GB" sz="1600" dirty="0"/>
                <a:t>5’P-</a:t>
              </a:r>
              <a:endParaRPr lang="LID4096" sz="1600" dirty="0"/>
            </a:p>
          </p:txBody>
        </p:sp>
        <p:sp>
          <p:nvSpPr>
            <p:cNvPr id="26" name="TextBox 25">
              <a:extLst>
                <a:ext uri="{FF2B5EF4-FFF2-40B4-BE49-F238E27FC236}">
                  <a16:creationId xmlns:a16="http://schemas.microsoft.com/office/drawing/2014/main" id="{7C31ACA9-FCA4-4955-9F40-52E2AD370924}"/>
                </a:ext>
              </a:extLst>
            </p:cNvPr>
            <p:cNvSpPr txBox="1"/>
            <p:nvPr/>
          </p:nvSpPr>
          <p:spPr>
            <a:xfrm>
              <a:off x="3337173" y="5534521"/>
              <a:ext cx="1097281" cy="416115"/>
            </a:xfrm>
            <a:prstGeom prst="rect">
              <a:avLst/>
            </a:prstGeom>
            <a:noFill/>
          </p:spPr>
          <p:txBody>
            <a:bodyPr wrap="square" rtlCol="0">
              <a:spAutoFit/>
            </a:bodyPr>
            <a:lstStyle/>
            <a:p>
              <a:r>
                <a:rPr lang="en-GB" sz="1600" dirty="0"/>
                <a:t>5’P-</a:t>
              </a:r>
              <a:endParaRPr lang="LID4096" sz="1600" dirty="0"/>
            </a:p>
          </p:txBody>
        </p:sp>
        <p:sp>
          <p:nvSpPr>
            <p:cNvPr id="27" name="TextBox 26">
              <a:extLst>
                <a:ext uri="{FF2B5EF4-FFF2-40B4-BE49-F238E27FC236}">
                  <a16:creationId xmlns:a16="http://schemas.microsoft.com/office/drawing/2014/main" id="{38ACA57D-F78F-4667-B88F-63FBA995B8BA}"/>
                </a:ext>
              </a:extLst>
            </p:cNvPr>
            <p:cNvSpPr txBox="1"/>
            <p:nvPr/>
          </p:nvSpPr>
          <p:spPr>
            <a:xfrm>
              <a:off x="6296257" y="5534522"/>
              <a:ext cx="1097281" cy="416114"/>
            </a:xfrm>
            <a:prstGeom prst="rect">
              <a:avLst/>
            </a:prstGeom>
            <a:noFill/>
          </p:spPr>
          <p:txBody>
            <a:bodyPr wrap="square" rtlCol="0">
              <a:spAutoFit/>
            </a:bodyPr>
            <a:lstStyle/>
            <a:p>
              <a:r>
                <a:rPr lang="en-GB" sz="1600" dirty="0"/>
                <a:t>5’P-</a:t>
              </a:r>
              <a:endParaRPr lang="LID4096" sz="1600" dirty="0"/>
            </a:p>
          </p:txBody>
        </p:sp>
      </p:grpSp>
      <p:sp>
        <p:nvSpPr>
          <p:cNvPr id="28" name="TextBox 27">
            <a:extLst>
              <a:ext uri="{FF2B5EF4-FFF2-40B4-BE49-F238E27FC236}">
                <a16:creationId xmlns:a16="http://schemas.microsoft.com/office/drawing/2014/main" id="{A540A177-774D-462A-B0B5-73F95B541BE2}"/>
              </a:ext>
            </a:extLst>
          </p:cNvPr>
          <p:cNvSpPr txBox="1"/>
          <p:nvPr/>
        </p:nvSpPr>
        <p:spPr>
          <a:xfrm>
            <a:off x="9600171" y="900000"/>
            <a:ext cx="1097892" cy="769441"/>
          </a:xfrm>
          <a:prstGeom prst="rect">
            <a:avLst/>
          </a:prstGeom>
          <a:noFill/>
        </p:spPr>
        <p:txBody>
          <a:bodyPr wrap="square" rtlCol="0">
            <a:spAutoFit/>
          </a:bodyPr>
          <a:lstStyle/>
          <a:p>
            <a:r>
              <a:rPr lang="en-GB" sz="4400" dirty="0"/>
              <a:t>T</a:t>
            </a:r>
            <a:endParaRPr lang="en-GB" sz="9600" dirty="0"/>
          </a:p>
        </p:txBody>
      </p:sp>
      <p:sp>
        <p:nvSpPr>
          <p:cNvPr id="29" name="TextBox 28">
            <a:extLst>
              <a:ext uri="{FF2B5EF4-FFF2-40B4-BE49-F238E27FC236}">
                <a16:creationId xmlns:a16="http://schemas.microsoft.com/office/drawing/2014/main" id="{8D1BDE03-7023-45D8-998C-02BF8BF87F8E}"/>
              </a:ext>
            </a:extLst>
          </p:cNvPr>
          <p:cNvSpPr txBox="1"/>
          <p:nvPr/>
        </p:nvSpPr>
        <p:spPr>
          <a:xfrm>
            <a:off x="756512" y="5949758"/>
            <a:ext cx="3624524" cy="261610"/>
          </a:xfrm>
          <a:prstGeom prst="rect">
            <a:avLst/>
          </a:prstGeom>
          <a:noFill/>
        </p:spPr>
        <p:txBody>
          <a:bodyPr wrap="square" rtlCol="0">
            <a:spAutoFit/>
          </a:bodyPr>
          <a:lstStyle/>
          <a:p>
            <a:r>
              <a:rPr lang="en-GB" sz="1100" dirty="0" err="1" smtClean="0">
                <a:solidFill>
                  <a:schemeClr val="bg2">
                    <a:lumMod val="50000"/>
                  </a:schemeClr>
                </a:solidFill>
              </a:rPr>
              <a:t>Cappable-seq</a:t>
            </a:r>
            <a:r>
              <a:rPr lang="en-GB" sz="1100" dirty="0" smtClean="0">
                <a:solidFill>
                  <a:schemeClr val="bg2">
                    <a:lumMod val="50000"/>
                  </a:schemeClr>
                </a:solidFill>
              </a:rPr>
              <a:t>: </a:t>
            </a:r>
            <a:r>
              <a:rPr lang="en-GB" sz="1100" dirty="0" err="1" smtClean="0">
                <a:solidFill>
                  <a:schemeClr val="bg2">
                    <a:lumMod val="50000"/>
                  </a:schemeClr>
                </a:solidFill>
              </a:rPr>
              <a:t>Etwiller</a:t>
            </a:r>
            <a:r>
              <a:rPr lang="en-GB" sz="1100" dirty="0" smtClean="0">
                <a:solidFill>
                  <a:schemeClr val="bg2">
                    <a:lumMod val="50000"/>
                  </a:schemeClr>
                </a:solidFill>
              </a:rPr>
              <a:t> </a:t>
            </a:r>
            <a:r>
              <a:rPr lang="en-GB" sz="1100" i="1" dirty="0" smtClean="0">
                <a:solidFill>
                  <a:schemeClr val="bg2">
                    <a:lumMod val="50000"/>
                  </a:schemeClr>
                </a:solidFill>
              </a:rPr>
              <a:t>et al. </a:t>
            </a:r>
            <a:r>
              <a:rPr lang="en-GB" sz="1100" dirty="0" smtClean="0">
                <a:solidFill>
                  <a:schemeClr val="bg2">
                    <a:lumMod val="50000"/>
                  </a:schemeClr>
                </a:solidFill>
              </a:rPr>
              <a:t>BMC genomics (2016)</a:t>
            </a:r>
          </a:p>
        </p:txBody>
      </p:sp>
      <p:pic>
        <p:nvPicPr>
          <p:cNvPr id="30" name="Picture 29">
            <a:extLst>
              <a:ext uri="{FF2B5EF4-FFF2-40B4-BE49-F238E27FC236}">
                <a16:creationId xmlns:a16="http://schemas.microsoft.com/office/drawing/2014/main" id="{0215B117-D6CE-40D9-8C67-8F6EEE1CA22B}"/>
              </a:ext>
            </a:extLst>
          </p:cNvPr>
          <p:cNvPicPr>
            <a:picLocks noChangeAspect="1"/>
          </p:cNvPicPr>
          <p:nvPr/>
        </p:nvPicPr>
        <p:blipFill>
          <a:blip r:embed="rId3">
            <a:biLevel thresh="75000"/>
          </a:blip>
          <a:stretch>
            <a:fillRect/>
          </a:stretch>
        </p:blipFill>
        <p:spPr>
          <a:xfrm>
            <a:off x="859278" y="4444193"/>
            <a:ext cx="3638104" cy="1505565"/>
          </a:xfrm>
          <a:prstGeom prst="rect">
            <a:avLst/>
          </a:prstGeom>
        </p:spPr>
      </p:pic>
      <p:pic>
        <p:nvPicPr>
          <p:cNvPr id="31" name="Picture 30">
            <a:extLst>
              <a:ext uri="{FF2B5EF4-FFF2-40B4-BE49-F238E27FC236}">
                <a16:creationId xmlns:a16="http://schemas.microsoft.com/office/drawing/2014/main" id="{05E30EA3-DA6A-42D6-8F45-ED1284D3EE32}"/>
              </a:ext>
            </a:extLst>
          </p:cNvPr>
          <p:cNvPicPr>
            <a:picLocks noChangeAspect="1"/>
          </p:cNvPicPr>
          <p:nvPr/>
        </p:nvPicPr>
        <p:blipFill>
          <a:blip r:embed="rId4">
            <a:biLevel thresh="75000"/>
            <a:extLst>
              <a:ext uri="{BEBA8EAE-BF5A-486C-A8C5-ECC9F3942E4B}">
                <a14:imgProps xmlns:a14="http://schemas.microsoft.com/office/drawing/2010/main">
                  <a14:imgLayer r:embed="rId5">
                    <a14:imgEffect>
                      <a14:colorTemperature colorTemp="8800"/>
                    </a14:imgEffect>
                  </a14:imgLayer>
                </a14:imgProps>
              </a:ext>
            </a:extLst>
          </a:blip>
          <a:stretch>
            <a:fillRect/>
          </a:stretch>
        </p:blipFill>
        <p:spPr>
          <a:xfrm>
            <a:off x="4492702" y="4577641"/>
            <a:ext cx="3905934" cy="1372117"/>
          </a:xfrm>
          <a:prstGeom prst="rect">
            <a:avLst/>
          </a:prstGeom>
        </p:spPr>
      </p:pic>
      <p:pic>
        <p:nvPicPr>
          <p:cNvPr id="32" name="Graphic 73" descr="Chevron arrows with solid fill">
            <a:extLst>
              <a:ext uri="{FF2B5EF4-FFF2-40B4-BE49-F238E27FC236}">
                <a16:creationId xmlns:a16="http://schemas.microsoft.com/office/drawing/2014/main" id="{FCD2CB15-E23D-4DA7-A108-0D67A46D31CD}"/>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tretch>
            <a:fillRect/>
          </a:stretch>
        </p:blipFill>
        <p:spPr>
          <a:xfrm>
            <a:off x="8566108" y="4570995"/>
            <a:ext cx="671945" cy="671945"/>
          </a:xfrm>
          <a:prstGeom prst="rect">
            <a:avLst/>
          </a:prstGeom>
        </p:spPr>
      </p:pic>
      <p:sp>
        <p:nvSpPr>
          <p:cNvPr id="34" name="Oval 33">
            <a:extLst>
              <a:ext uri="{FF2B5EF4-FFF2-40B4-BE49-F238E27FC236}">
                <a16:creationId xmlns:a16="http://schemas.microsoft.com/office/drawing/2014/main" id="{3445B4C1-B0D0-4691-81E6-686B5AE89208}"/>
              </a:ext>
            </a:extLst>
          </p:cNvPr>
          <p:cNvSpPr/>
          <p:nvPr/>
        </p:nvSpPr>
        <p:spPr>
          <a:xfrm>
            <a:off x="2870437" y="4735660"/>
            <a:ext cx="263236" cy="263236"/>
          </a:xfrm>
          <a:prstGeom prst="ellipse">
            <a:avLst/>
          </a:prstGeom>
          <a:solidFill>
            <a:srgbClr val="B9B9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5" name="Oval 34">
            <a:extLst>
              <a:ext uri="{FF2B5EF4-FFF2-40B4-BE49-F238E27FC236}">
                <a16:creationId xmlns:a16="http://schemas.microsoft.com/office/drawing/2014/main" id="{110ED18E-C68A-4044-A645-E81649438EC6}"/>
              </a:ext>
            </a:extLst>
          </p:cNvPr>
          <p:cNvSpPr/>
          <p:nvPr/>
        </p:nvSpPr>
        <p:spPr>
          <a:xfrm>
            <a:off x="5618103" y="4736096"/>
            <a:ext cx="262800" cy="262800"/>
          </a:xfrm>
          <a:prstGeom prst="ellipse">
            <a:avLst/>
          </a:prstGeom>
          <a:solidFill>
            <a:srgbClr val="B9B9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pic>
        <p:nvPicPr>
          <p:cNvPr id="37" name="Picture 2" descr="PromethION 24 and PromethION 48 now available">
            <a:extLst>
              <a:ext uri="{FF2B5EF4-FFF2-40B4-BE49-F238E27FC236}">
                <a16:creationId xmlns:a16="http://schemas.microsoft.com/office/drawing/2014/main" id="{8467CB72-85AA-4AA5-825C-7020288051FE}"/>
              </a:ext>
            </a:extLst>
          </p:cNvPr>
          <p:cNvPicPr>
            <a:picLocks noChangeAspect="1" noChangeArrowheads="1"/>
          </p:cNvPicPr>
          <p:nvPr/>
        </p:nvPicPr>
        <p:blipFill rotWithShape="1">
          <a:blip r:embed="rId8" cstate="print">
            <a:alphaModFix amt="70000"/>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rcRect l="16732" t="8861" r="17432" b="9698"/>
          <a:stretch/>
        </p:blipFill>
        <p:spPr bwMode="auto">
          <a:xfrm>
            <a:off x="9519357" y="4032200"/>
            <a:ext cx="1916855" cy="1321129"/>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p:cNvSpPr/>
          <p:nvPr/>
        </p:nvSpPr>
        <p:spPr>
          <a:xfrm>
            <a:off x="9396163" y="5503025"/>
            <a:ext cx="295429" cy="31588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nl-BE" sz="1400" dirty="0" smtClean="0"/>
              <a:t>3</a:t>
            </a:r>
            <a:endParaRPr lang="en-GB" dirty="0"/>
          </a:p>
        </p:txBody>
      </p:sp>
      <p:sp>
        <p:nvSpPr>
          <p:cNvPr id="4" name="TextBox 3"/>
          <p:cNvSpPr txBox="1"/>
          <p:nvPr/>
        </p:nvSpPr>
        <p:spPr>
          <a:xfrm>
            <a:off x="9758159" y="5522467"/>
            <a:ext cx="1879808" cy="276999"/>
          </a:xfrm>
          <a:prstGeom prst="rect">
            <a:avLst/>
          </a:prstGeom>
          <a:noFill/>
        </p:spPr>
        <p:txBody>
          <a:bodyPr wrap="square" rtlCol="0">
            <a:spAutoFit/>
          </a:bodyPr>
          <a:lstStyle/>
          <a:p>
            <a:r>
              <a:rPr lang="nl-BE" sz="1200" dirty="0" err="1" smtClean="0">
                <a:latin typeface="Segoe UI Semibold" panose="020B0702040204020203" pitchFamily="34" charset="0"/>
                <a:cs typeface="Segoe UI Semibold" panose="020B0702040204020203" pitchFamily="34" charset="0"/>
              </a:rPr>
              <a:t>Nanopore</a:t>
            </a:r>
            <a:r>
              <a:rPr lang="nl-BE" sz="1200" dirty="0" smtClean="0">
                <a:latin typeface="Segoe UI Semibold" panose="020B0702040204020203" pitchFamily="34" charset="0"/>
                <a:cs typeface="Segoe UI Semibold" panose="020B0702040204020203" pitchFamily="34" charset="0"/>
              </a:rPr>
              <a:t> </a:t>
            </a:r>
            <a:r>
              <a:rPr lang="nl-BE" sz="1200" dirty="0" err="1" smtClean="0">
                <a:latin typeface="Segoe UI Semibold" panose="020B0702040204020203" pitchFamily="34" charset="0"/>
                <a:cs typeface="Segoe UI Semibold" panose="020B0702040204020203" pitchFamily="34" charset="0"/>
              </a:rPr>
              <a:t>sequencing</a:t>
            </a:r>
            <a:endParaRPr lang="en-GB" sz="1200" dirty="0">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425987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9" grpId="0"/>
      <p:bldP spid="34" grpId="0" animBg="1"/>
      <p:bldP spid="35" grpId="0" animBg="1"/>
      <p:bldP spid="3" grpId="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ONT-</a:t>
            </a:r>
            <a:r>
              <a:rPr lang="en-US" dirty="0" err="1" smtClean="0"/>
              <a:t>cappable</a:t>
            </a:r>
            <a:r>
              <a:rPr lang="en-US" dirty="0" smtClean="0"/>
              <a:t>-</a:t>
            </a:r>
            <a:r>
              <a:rPr lang="en-US" dirty="0" err="1" smtClean="0"/>
              <a:t>seq</a:t>
            </a:r>
            <a:r>
              <a:rPr lang="en-US" dirty="0" smtClean="0"/>
              <a:t> workflow</a:t>
            </a:r>
            <a:endParaRPr lang="en-US" dirty="0"/>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8" name="Picture 7"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pic>
        <p:nvPicPr>
          <p:cNvPr id="33" name="Content Placeholder 4" descr="A picture containing text, screenshot, diagram, font&#10;&#10;Description automatically generated">
            <a:extLst>
              <a:ext uri="{FF2B5EF4-FFF2-40B4-BE49-F238E27FC236}">
                <a16:creationId xmlns:a16="http://schemas.microsoft.com/office/drawing/2014/main" id="{94D4FC9D-14A5-D474-18AA-2AB0FA09595F}"/>
              </a:ext>
            </a:extLst>
          </p:cNvPr>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b="21784"/>
          <a:stretch/>
        </p:blipFill>
        <p:spPr>
          <a:xfrm>
            <a:off x="2394065" y="928250"/>
            <a:ext cx="6715966" cy="5458746"/>
          </a:xfrm>
        </p:spPr>
      </p:pic>
      <p:cxnSp>
        <p:nvCxnSpPr>
          <p:cNvPr id="36" name="Elbow Connector 35"/>
          <p:cNvCxnSpPr/>
          <p:nvPr/>
        </p:nvCxnSpPr>
        <p:spPr>
          <a:xfrm rot="5400000" flipH="1" flipV="1">
            <a:off x="6345177" y="3081098"/>
            <a:ext cx="2496638" cy="4115158"/>
          </a:xfrm>
          <a:prstGeom prst="bentConnector4">
            <a:avLst>
              <a:gd name="adj1" fmla="val -9156"/>
              <a:gd name="adj2" fmla="val 90800"/>
            </a:avLst>
          </a:prstGeom>
          <a:ln w="12700">
            <a:tailEnd type="triangle"/>
          </a:ln>
        </p:spPr>
        <p:style>
          <a:lnRef idx="1">
            <a:schemeClr val="dk1"/>
          </a:lnRef>
          <a:fillRef idx="0">
            <a:schemeClr val="dk1"/>
          </a:fillRef>
          <a:effectRef idx="0">
            <a:schemeClr val="dk1"/>
          </a:effectRef>
          <a:fontRef idx="minor">
            <a:schemeClr val="tx1"/>
          </a:fontRef>
        </p:style>
      </p:cxnSp>
      <p:cxnSp>
        <p:nvCxnSpPr>
          <p:cNvPr id="38" name="Straight Connector 37"/>
          <p:cNvCxnSpPr/>
          <p:nvPr/>
        </p:nvCxnSpPr>
        <p:spPr>
          <a:xfrm>
            <a:off x="7922029" y="6362057"/>
            <a:ext cx="0" cy="257861"/>
          </a:xfrm>
          <a:prstGeom prst="line">
            <a:avLst/>
          </a:prstGeom>
          <a:ln w="12700"/>
        </p:spPr>
        <p:style>
          <a:lnRef idx="1">
            <a:schemeClr val="dk1"/>
          </a:lnRef>
          <a:fillRef idx="0">
            <a:schemeClr val="dk1"/>
          </a:fillRef>
          <a:effectRef idx="0">
            <a:schemeClr val="dk1"/>
          </a:effectRef>
          <a:fontRef idx="minor">
            <a:schemeClr val="tx1"/>
          </a:fontRef>
        </p:style>
      </p:cxnSp>
      <p:pic>
        <p:nvPicPr>
          <p:cNvPr id="39" name="Picture 38" descr="genomics core - Centrum Menselijke Erfelijkheid">
            <a:extLst>
              <a:ext uri="{FF2B5EF4-FFF2-40B4-BE49-F238E27FC236}">
                <a16:creationId xmlns:a16="http://schemas.microsoft.com/office/drawing/2014/main" id="{45FA3D3D-A493-72D9-B081-F14FA55297F3}"/>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22733"/>
          <a:stretch/>
        </p:blipFill>
        <p:spPr bwMode="auto">
          <a:xfrm>
            <a:off x="10488778" y="4568966"/>
            <a:ext cx="1255061" cy="29856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9" descr="A person wearing a mask&#10;&#10;Description automatically generated with low confidence">
            <a:extLst>
              <a:ext uri="{FF2B5EF4-FFF2-40B4-BE49-F238E27FC236}">
                <a16:creationId xmlns:a16="http://schemas.microsoft.com/office/drawing/2014/main" id="{DD751CCE-A23C-4DDC-8376-3EEB3477780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29673"/>
          <a:stretch/>
        </p:blipFill>
        <p:spPr>
          <a:xfrm flipH="1">
            <a:off x="9717239" y="3056856"/>
            <a:ext cx="2449822" cy="1433732"/>
          </a:xfrm>
          <a:prstGeom prst="rect">
            <a:avLst/>
          </a:prstGeom>
        </p:spPr>
      </p:pic>
    </p:spTree>
    <p:extLst>
      <p:ext uri="{BB962C8B-B14F-4D97-AF65-F5344CB8AC3E}">
        <p14:creationId xmlns:p14="http://schemas.microsoft.com/office/powerpoint/2010/main" val="1519191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Unraveling previously obscured transcription features</a:t>
            </a:r>
            <a:endParaRPr lang="en-US" dirty="0"/>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8" name="Picture 7"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grpSp>
        <p:nvGrpSpPr>
          <p:cNvPr id="6" name="Group 5">
            <a:extLst>
              <a:ext uri="{FF2B5EF4-FFF2-40B4-BE49-F238E27FC236}">
                <a16:creationId xmlns:a16="http://schemas.microsoft.com/office/drawing/2014/main" id="{0750BBEF-3E9C-4F1C-99EC-450F4E31BBDB}"/>
              </a:ext>
            </a:extLst>
          </p:cNvPr>
          <p:cNvGrpSpPr/>
          <p:nvPr/>
        </p:nvGrpSpPr>
        <p:grpSpPr>
          <a:xfrm>
            <a:off x="1582341" y="914400"/>
            <a:ext cx="8830929" cy="3001926"/>
            <a:chOff x="1582341" y="914400"/>
            <a:chExt cx="8830929" cy="3001926"/>
          </a:xfrm>
        </p:grpSpPr>
        <p:pic>
          <p:nvPicPr>
            <p:cNvPr id="7" name="Picture 6" descr="Graphical user interface&#10;&#10;Description automatically generated">
              <a:extLst>
                <a:ext uri="{FF2B5EF4-FFF2-40B4-BE49-F238E27FC236}">
                  <a16:creationId xmlns:a16="http://schemas.microsoft.com/office/drawing/2014/main" id="{3A4B9C1F-5602-424C-AA31-0121ED5E857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49839"/>
            <a:stretch/>
          </p:blipFill>
          <p:spPr>
            <a:xfrm>
              <a:off x="1582341" y="1034754"/>
              <a:ext cx="8830929" cy="2881572"/>
            </a:xfrm>
            <a:prstGeom prst="rect">
              <a:avLst/>
            </a:prstGeom>
          </p:spPr>
        </p:pic>
        <p:sp>
          <p:nvSpPr>
            <p:cNvPr id="9" name="Rectangle 8">
              <a:extLst>
                <a:ext uri="{FF2B5EF4-FFF2-40B4-BE49-F238E27FC236}">
                  <a16:creationId xmlns:a16="http://schemas.microsoft.com/office/drawing/2014/main" id="{8CCEE80A-0D7C-450B-ACE3-F7912C8839BF}"/>
                </a:ext>
              </a:extLst>
            </p:cNvPr>
            <p:cNvSpPr/>
            <p:nvPr/>
          </p:nvSpPr>
          <p:spPr>
            <a:xfrm>
              <a:off x="2116183" y="914400"/>
              <a:ext cx="1149531" cy="3024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grpSp>
      <p:cxnSp>
        <p:nvCxnSpPr>
          <p:cNvPr id="10" name="Straight Connector 9">
            <a:extLst>
              <a:ext uri="{FF2B5EF4-FFF2-40B4-BE49-F238E27FC236}">
                <a16:creationId xmlns:a16="http://schemas.microsoft.com/office/drawing/2014/main" id="{DA4330EC-8039-44D4-837A-4D52294A3622}"/>
              </a:ext>
            </a:extLst>
          </p:cNvPr>
          <p:cNvCxnSpPr>
            <a:cxnSpLocks/>
          </p:cNvCxnSpPr>
          <p:nvPr/>
        </p:nvCxnSpPr>
        <p:spPr>
          <a:xfrm flipV="1">
            <a:off x="9095158" y="1956179"/>
            <a:ext cx="0" cy="1846997"/>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942659A-A3C3-48B2-AAE9-082D6DC140EB}"/>
              </a:ext>
            </a:extLst>
          </p:cNvPr>
          <p:cNvCxnSpPr>
            <a:cxnSpLocks/>
          </p:cNvCxnSpPr>
          <p:nvPr/>
        </p:nvCxnSpPr>
        <p:spPr>
          <a:xfrm flipV="1">
            <a:off x="2438400" y="1956179"/>
            <a:ext cx="0" cy="1846997"/>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4153F76A-5BFC-4046-A37F-58980B90DAD6}"/>
              </a:ext>
            </a:extLst>
          </p:cNvPr>
          <p:cNvGrpSpPr/>
          <p:nvPr/>
        </p:nvGrpSpPr>
        <p:grpSpPr>
          <a:xfrm>
            <a:off x="2369916" y="1736203"/>
            <a:ext cx="141790" cy="248856"/>
            <a:chOff x="2369916" y="1736203"/>
            <a:chExt cx="141790" cy="248856"/>
          </a:xfrm>
        </p:grpSpPr>
        <p:cxnSp>
          <p:nvCxnSpPr>
            <p:cNvPr id="13" name="Straight Connector 12">
              <a:extLst>
                <a:ext uri="{FF2B5EF4-FFF2-40B4-BE49-F238E27FC236}">
                  <a16:creationId xmlns:a16="http://schemas.microsoft.com/office/drawing/2014/main" id="{01C3E265-565F-4E45-A30B-7663BEEE05E1}"/>
                </a:ext>
              </a:extLst>
            </p:cNvPr>
            <p:cNvCxnSpPr>
              <a:cxnSpLocks/>
            </p:cNvCxnSpPr>
            <p:nvPr/>
          </p:nvCxnSpPr>
          <p:spPr>
            <a:xfrm flipV="1">
              <a:off x="2440811" y="1736203"/>
              <a:ext cx="0" cy="24885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909084D-E870-4A89-A5C4-2C4D3C13025F}"/>
                </a:ext>
              </a:extLst>
            </p:cNvPr>
            <p:cNvCxnSpPr>
              <a:cxnSpLocks/>
            </p:cNvCxnSpPr>
            <p:nvPr/>
          </p:nvCxnSpPr>
          <p:spPr>
            <a:xfrm>
              <a:off x="2369916" y="1736203"/>
              <a:ext cx="14179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6BEAC40B-AC2C-45A8-B4F8-3FD5292DBE27}"/>
              </a:ext>
            </a:extLst>
          </p:cNvPr>
          <p:cNvGrpSpPr/>
          <p:nvPr/>
        </p:nvGrpSpPr>
        <p:grpSpPr>
          <a:xfrm>
            <a:off x="9026674" y="1736203"/>
            <a:ext cx="141790" cy="248856"/>
            <a:chOff x="2369916" y="1736203"/>
            <a:chExt cx="141790" cy="248856"/>
          </a:xfrm>
        </p:grpSpPr>
        <p:cxnSp>
          <p:nvCxnSpPr>
            <p:cNvPr id="16" name="Straight Connector 15">
              <a:extLst>
                <a:ext uri="{FF2B5EF4-FFF2-40B4-BE49-F238E27FC236}">
                  <a16:creationId xmlns:a16="http://schemas.microsoft.com/office/drawing/2014/main" id="{06029308-8FE2-47C1-A092-E473BD573C6E}"/>
                </a:ext>
              </a:extLst>
            </p:cNvPr>
            <p:cNvCxnSpPr>
              <a:cxnSpLocks/>
            </p:cNvCxnSpPr>
            <p:nvPr/>
          </p:nvCxnSpPr>
          <p:spPr>
            <a:xfrm flipV="1">
              <a:off x="2440811" y="1736203"/>
              <a:ext cx="0" cy="24885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4FDCA8-5A5B-44F9-969E-1A73EF7E91B8}"/>
                </a:ext>
              </a:extLst>
            </p:cNvPr>
            <p:cNvCxnSpPr>
              <a:cxnSpLocks/>
            </p:cNvCxnSpPr>
            <p:nvPr/>
          </p:nvCxnSpPr>
          <p:spPr>
            <a:xfrm>
              <a:off x="2369916" y="1736203"/>
              <a:ext cx="14179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8" name="Straight Connector 17">
            <a:extLst>
              <a:ext uri="{FF2B5EF4-FFF2-40B4-BE49-F238E27FC236}">
                <a16:creationId xmlns:a16="http://schemas.microsoft.com/office/drawing/2014/main" id="{64ABB4E7-8380-4537-8F9E-F1A3B177C3E4}"/>
              </a:ext>
            </a:extLst>
          </p:cNvPr>
          <p:cNvCxnSpPr>
            <a:cxnSpLocks/>
            <a:endCxn id="19" idx="0"/>
          </p:cNvCxnSpPr>
          <p:nvPr/>
        </p:nvCxnSpPr>
        <p:spPr>
          <a:xfrm flipV="1">
            <a:off x="6164484" y="2004691"/>
            <a:ext cx="5072" cy="1798485"/>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9" name="Freeform: Shape 35">
            <a:extLst>
              <a:ext uri="{FF2B5EF4-FFF2-40B4-BE49-F238E27FC236}">
                <a16:creationId xmlns:a16="http://schemas.microsoft.com/office/drawing/2014/main" id="{B55B6A69-2CA0-4171-A432-7731E2FD50D2}"/>
              </a:ext>
            </a:extLst>
          </p:cNvPr>
          <p:cNvSpPr/>
          <p:nvPr/>
        </p:nvSpPr>
        <p:spPr>
          <a:xfrm>
            <a:off x="6027517" y="1756291"/>
            <a:ext cx="157381" cy="248400"/>
          </a:xfrm>
          <a:custGeom>
            <a:avLst/>
            <a:gdLst>
              <a:gd name="connsiteX0" fmla="*/ 180690 w 200207"/>
              <a:gd name="connsiteY0" fmla="*/ 257490 h 257490"/>
              <a:gd name="connsiteX1" fmla="*/ 183428 w 200207"/>
              <a:gd name="connsiteY1" fmla="*/ 32997 h 257490"/>
              <a:gd name="connsiteX2" fmla="*/ 0 w 200207"/>
              <a:gd name="connsiteY2" fmla="*/ 5620 h 257490"/>
            </a:gdLst>
            <a:ahLst/>
            <a:cxnLst>
              <a:cxn ang="0">
                <a:pos x="connsiteX0" y="connsiteY0"/>
              </a:cxn>
              <a:cxn ang="0">
                <a:pos x="connsiteX1" y="connsiteY1"/>
              </a:cxn>
              <a:cxn ang="0">
                <a:pos x="connsiteX2" y="connsiteY2"/>
              </a:cxn>
            </a:cxnLst>
            <a:rect l="l" t="t" r="r" b="b"/>
            <a:pathLst>
              <a:path w="200207" h="257490">
                <a:moveTo>
                  <a:pt x="180690" y="257490"/>
                </a:moveTo>
                <a:cubicBezTo>
                  <a:pt x="197116" y="166232"/>
                  <a:pt x="213543" y="74975"/>
                  <a:pt x="183428" y="32997"/>
                </a:cubicBezTo>
                <a:cubicBezTo>
                  <a:pt x="153313" y="-8981"/>
                  <a:pt x="76656" y="-1681"/>
                  <a:pt x="0" y="5620"/>
                </a:cubicBezTo>
              </a:path>
            </a:pathLst>
          </a:custGeom>
          <a:noFill/>
          <a:ln w="12700">
            <a:solidFill>
              <a:schemeClr val="tx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cxnSp>
        <p:nvCxnSpPr>
          <p:cNvPr id="20" name="Straight Connector 19">
            <a:extLst>
              <a:ext uri="{FF2B5EF4-FFF2-40B4-BE49-F238E27FC236}">
                <a16:creationId xmlns:a16="http://schemas.microsoft.com/office/drawing/2014/main" id="{FB5AE904-8D42-48D2-BFD8-0BABB2324AAD}"/>
              </a:ext>
            </a:extLst>
          </p:cNvPr>
          <p:cNvCxnSpPr>
            <a:cxnSpLocks/>
            <a:endCxn id="21" idx="0"/>
          </p:cNvCxnSpPr>
          <p:nvPr/>
        </p:nvCxnSpPr>
        <p:spPr>
          <a:xfrm flipV="1">
            <a:off x="7707251" y="2004691"/>
            <a:ext cx="5072" cy="1798485"/>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1" name="Freeform: Shape 39">
            <a:extLst>
              <a:ext uri="{FF2B5EF4-FFF2-40B4-BE49-F238E27FC236}">
                <a16:creationId xmlns:a16="http://schemas.microsoft.com/office/drawing/2014/main" id="{B478BEF7-2CC9-4CA4-AA70-CA5C069F774F}"/>
              </a:ext>
            </a:extLst>
          </p:cNvPr>
          <p:cNvSpPr/>
          <p:nvPr/>
        </p:nvSpPr>
        <p:spPr>
          <a:xfrm>
            <a:off x="7570284" y="1756291"/>
            <a:ext cx="157381" cy="248400"/>
          </a:xfrm>
          <a:custGeom>
            <a:avLst/>
            <a:gdLst>
              <a:gd name="connsiteX0" fmla="*/ 180690 w 200207"/>
              <a:gd name="connsiteY0" fmla="*/ 257490 h 257490"/>
              <a:gd name="connsiteX1" fmla="*/ 183428 w 200207"/>
              <a:gd name="connsiteY1" fmla="*/ 32997 h 257490"/>
              <a:gd name="connsiteX2" fmla="*/ 0 w 200207"/>
              <a:gd name="connsiteY2" fmla="*/ 5620 h 257490"/>
            </a:gdLst>
            <a:ahLst/>
            <a:cxnLst>
              <a:cxn ang="0">
                <a:pos x="connsiteX0" y="connsiteY0"/>
              </a:cxn>
              <a:cxn ang="0">
                <a:pos x="connsiteX1" y="connsiteY1"/>
              </a:cxn>
              <a:cxn ang="0">
                <a:pos x="connsiteX2" y="connsiteY2"/>
              </a:cxn>
            </a:cxnLst>
            <a:rect l="l" t="t" r="r" b="b"/>
            <a:pathLst>
              <a:path w="200207" h="257490">
                <a:moveTo>
                  <a:pt x="180690" y="257490"/>
                </a:moveTo>
                <a:cubicBezTo>
                  <a:pt x="197116" y="166232"/>
                  <a:pt x="213543" y="74975"/>
                  <a:pt x="183428" y="32997"/>
                </a:cubicBezTo>
                <a:cubicBezTo>
                  <a:pt x="153313" y="-8981"/>
                  <a:pt x="76656" y="-1681"/>
                  <a:pt x="0" y="5620"/>
                </a:cubicBezTo>
              </a:path>
            </a:pathLst>
          </a:custGeom>
          <a:noFill/>
          <a:ln w="12700">
            <a:solidFill>
              <a:schemeClr val="tx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grpSp>
        <p:nvGrpSpPr>
          <p:cNvPr id="22" name="Group 21">
            <a:extLst>
              <a:ext uri="{FF2B5EF4-FFF2-40B4-BE49-F238E27FC236}">
                <a16:creationId xmlns:a16="http://schemas.microsoft.com/office/drawing/2014/main" id="{D0D1F5BE-ABEE-41AA-86C1-F398C014139F}"/>
              </a:ext>
            </a:extLst>
          </p:cNvPr>
          <p:cNvGrpSpPr/>
          <p:nvPr/>
        </p:nvGrpSpPr>
        <p:grpSpPr>
          <a:xfrm>
            <a:off x="1582341" y="3916326"/>
            <a:ext cx="8830929" cy="2941674"/>
            <a:chOff x="1582341" y="3916326"/>
            <a:chExt cx="8830929" cy="2941674"/>
          </a:xfrm>
        </p:grpSpPr>
        <p:pic>
          <p:nvPicPr>
            <p:cNvPr id="23" name="Picture 22" descr="Graphical user interface&#10;&#10;Description automatically generated">
              <a:extLst>
                <a:ext uri="{FF2B5EF4-FFF2-40B4-BE49-F238E27FC236}">
                  <a16:creationId xmlns:a16="http://schemas.microsoft.com/office/drawing/2014/main" id="{E106D1FB-14B8-449A-8DDA-E7C589870DC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0160"/>
            <a:stretch/>
          </p:blipFill>
          <p:spPr>
            <a:xfrm>
              <a:off x="1582341" y="3916326"/>
              <a:ext cx="8830929" cy="2863134"/>
            </a:xfrm>
            <a:prstGeom prst="rect">
              <a:avLst/>
            </a:prstGeom>
          </p:spPr>
        </p:pic>
        <p:sp>
          <p:nvSpPr>
            <p:cNvPr id="24" name="Rectangle 23">
              <a:extLst>
                <a:ext uri="{FF2B5EF4-FFF2-40B4-BE49-F238E27FC236}">
                  <a16:creationId xmlns:a16="http://schemas.microsoft.com/office/drawing/2014/main" id="{F1242978-92CB-4EB5-8EFE-4DB64C2D1E7D}"/>
                </a:ext>
              </a:extLst>
            </p:cNvPr>
            <p:cNvSpPr/>
            <p:nvPr/>
          </p:nvSpPr>
          <p:spPr>
            <a:xfrm>
              <a:off x="1985554" y="6583680"/>
              <a:ext cx="1280160" cy="2743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grpSp>
      <p:cxnSp>
        <p:nvCxnSpPr>
          <p:cNvPr id="25" name="Straight Arrow Connector 24">
            <a:extLst>
              <a:ext uri="{FF2B5EF4-FFF2-40B4-BE49-F238E27FC236}">
                <a16:creationId xmlns:a16="http://schemas.microsoft.com/office/drawing/2014/main" id="{6CA4064C-347C-4766-93C8-C33A98747579}"/>
              </a:ext>
            </a:extLst>
          </p:cNvPr>
          <p:cNvCxnSpPr>
            <a:cxnSpLocks/>
          </p:cNvCxnSpPr>
          <p:nvPr/>
        </p:nvCxnSpPr>
        <p:spPr>
          <a:xfrm>
            <a:off x="2161225" y="1298724"/>
            <a:ext cx="7918450"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B7637B7-4B22-4175-815E-D4AD13E3809E}"/>
              </a:ext>
            </a:extLst>
          </p:cNvPr>
          <p:cNvCxnSpPr>
            <a:cxnSpLocks/>
          </p:cNvCxnSpPr>
          <p:nvPr/>
        </p:nvCxnSpPr>
        <p:spPr>
          <a:xfrm>
            <a:off x="2161225" y="6539959"/>
            <a:ext cx="7918450"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9665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 name="New picture"/>
          <p:cNvPicPr>
            <a:picLocks noChangeAspect="1"/>
          </p:cNvPicPr>
          <p:nvPr/>
        </p:nvPicPr>
        <p:blipFill>
          <a:blip r:embed="rId2"/>
          <a:stretch>
            <a:fillRect/>
          </a:stretch>
        </p:blipFill>
        <p:spPr>
          <a:xfrm>
            <a:off x="853291" y="1403344"/>
            <a:ext cx="10543052" cy="5269557"/>
          </a:xfrm>
          <a:prstGeom prst="rect">
            <a:avLst/>
          </a:prstGeom>
        </p:spPr>
      </p:pic>
      <p:sp>
        <p:nvSpPr>
          <p:cNvPr id="2" name="Title 1"/>
          <p:cNvSpPr>
            <a:spLocks noGrp="1"/>
          </p:cNvSpPr>
          <p:nvPr>
            <p:ph type="title"/>
          </p:nvPr>
        </p:nvSpPr>
        <p:spPr/>
        <p:txBody>
          <a:bodyPr/>
          <a:lstStyle/>
          <a:p>
            <a:r>
              <a:rPr lang="nl-BE" i="1" dirty="0"/>
              <a:t>Pseudomonas aeruginosa </a:t>
            </a:r>
            <a:r>
              <a:rPr lang="nl-BE" dirty="0"/>
              <a:t>phages as </a:t>
            </a:r>
            <a:r>
              <a:rPr lang="nl-BE" dirty="0" err="1"/>
              <a:t>testbed</a:t>
            </a:r>
            <a:endParaRPr lang="en-GB" i="1" dirty="0"/>
          </a:p>
        </p:txBody>
      </p:sp>
      <p:pic>
        <p:nvPicPr>
          <p:cNvPr id="2050" name="Picture 2" descr="Dr. L. Putzeys | Klinische Genetica"/>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11327001" y="803041"/>
            <a:ext cx="505000" cy="67333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12" name="TextBox 11"/>
          <p:cNvSpPr txBox="1"/>
          <p:nvPr/>
        </p:nvSpPr>
        <p:spPr>
          <a:xfrm>
            <a:off x="11059371" y="1446875"/>
            <a:ext cx="1327073" cy="276999"/>
          </a:xfrm>
          <a:prstGeom prst="rect">
            <a:avLst/>
          </a:prstGeom>
          <a:noFill/>
        </p:spPr>
        <p:txBody>
          <a:bodyPr wrap="square" rtlCol="0">
            <a:spAutoFit/>
          </a:bodyPr>
          <a:lstStyle/>
          <a:p>
            <a:r>
              <a:rPr lang="nl-BE" sz="1200" i="1" dirty="0" smtClean="0"/>
              <a:t>Leena Putzeys</a:t>
            </a:r>
            <a:endParaRPr lang="en-GB" sz="1200" i="1" dirty="0"/>
          </a:p>
        </p:txBody>
      </p:sp>
      <p:sp>
        <p:nvSpPr>
          <p:cNvPr id="2049" name="TextBox 2048"/>
          <p:cNvSpPr txBox="1"/>
          <p:nvPr/>
        </p:nvSpPr>
        <p:spPr>
          <a:xfrm>
            <a:off x="763002" y="803041"/>
            <a:ext cx="7308656" cy="369332"/>
          </a:xfrm>
          <a:prstGeom prst="rect">
            <a:avLst/>
          </a:prstGeom>
          <a:noFill/>
        </p:spPr>
        <p:txBody>
          <a:bodyPr wrap="square" rtlCol="0">
            <a:spAutoFit/>
          </a:bodyPr>
          <a:lstStyle/>
          <a:p>
            <a:r>
              <a:rPr lang="en-US" b="1" dirty="0" smtClean="0"/>
              <a:t>Selected 8 </a:t>
            </a:r>
            <a:r>
              <a:rPr lang="en-US" b="1" i="1" dirty="0" smtClean="0"/>
              <a:t>Pseudomonas </a:t>
            </a:r>
            <a:r>
              <a:rPr lang="en-US" b="1" dirty="0" smtClean="0"/>
              <a:t>phages representing different taxonomic clades </a:t>
            </a:r>
            <a:endParaRPr lang="en-US" b="1" dirty="0"/>
          </a:p>
        </p:txBody>
      </p:sp>
      <p:sp>
        <p:nvSpPr>
          <p:cNvPr id="110" name="Slide Number Placeholder 4"/>
          <p:cNvSpPr>
            <a:spLocks noGrp="1"/>
          </p:cNvSpPr>
          <p:nvPr>
            <p:ph type="sldNum" sz="quarter" idx="12"/>
          </p:nvPr>
        </p:nvSpPr>
        <p:spPr>
          <a:xfrm>
            <a:off x="10819823" y="6570000"/>
            <a:ext cx="1248000" cy="288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18" name="Partial Circle 1">
            <a:extLst>
              <a:ext uri="{FF2B5EF4-FFF2-40B4-BE49-F238E27FC236}">
                <a16:creationId xmlns:a16="http://schemas.microsoft.com/office/drawing/2014/main" id="{E7226C25-EC40-0AE0-768B-05F60DBB2499}"/>
              </a:ext>
            </a:extLst>
          </p:cNvPr>
          <p:cNvSpPr/>
          <p:nvPr/>
        </p:nvSpPr>
        <p:spPr>
          <a:xfrm>
            <a:off x="6137958" y="1435660"/>
            <a:ext cx="4942115" cy="4974773"/>
          </a:xfrm>
          <a:prstGeom prst="pie">
            <a:avLst>
              <a:gd name="adj1" fmla="val 1215596"/>
              <a:gd name="adj2" fmla="val 1476688"/>
            </a:avLst>
          </a:prstGeom>
          <a:solidFill>
            <a:srgbClr val="D6463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19" name="Partial Circle 2">
            <a:extLst>
              <a:ext uri="{FF2B5EF4-FFF2-40B4-BE49-F238E27FC236}">
                <a16:creationId xmlns:a16="http://schemas.microsoft.com/office/drawing/2014/main" id="{CE65C7C9-3895-6A0A-825B-5FD74908FFBA}"/>
              </a:ext>
            </a:extLst>
          </p:cNvPr>
          <p:cNvSpPr/>
          <p:nvPr/>
        </p:nvSpPr>
        <p:spPr>
          <a:xfrm>
            <a:off x="6137958" y="1435660"/>
            <a:ext cx="4942115" cy="4974773"/>
          </a:xfrm>
          <a:prstGeom prst="pie">
            <a:avLst>
              <a:gd name="adj1" fmla="val 4700440"/>
              <a:gd name="adj2" fmla="val 5205452"/>
            </a:avLst>
          </a:prstGeom>
          <a:solidFill>
            <a:srgbClr val="D6463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0" name="Partial Circle 4">
            <a:extLst>
              <a:ext uri="{FF2B5EF4-FFF2-40B4-BE49-F238E27FC236}">
                <a16:creationId xmlns:a16="http://schemas.microsoft.com/office/drawing/2014/main" id="{5299349F-65A2-0D2F-448D-51BFBF2E7EBD}"/>
              </a:ext>
            </a:extLst>
          </p:cNvPr>
          <p:cNvSpPr/>
          <p:nvPr/>
        </p:nvSpPr>
        <p:spPr>
          <a:xfrm>
            <a:off x="6137958" y="1435660"/>
            <a:ext cx="4942115" cy="4974773"/>
          </a:xfrm>
          <a:prstGeom prst="pie">
            <a:avLst>
              <a:gd name="adj1" fmla="val 16152690"/>
              <a:gd name="adj2" fmla="val 16467544"/>
            </a:avLst>
          </a:prstGeom>
          <a:solidFill>
            <a:srgbClr val="D6463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1" name="Partial Circle 5">
            <a:extLst>
              <a:ext uri="{FF2B5EF4-FFF2-40B4-BE49-F238E27FC236}">
                <a16:creationId xmlns:a16="http://schemas.microsoft.com/office/drawing/2014/main" id="{47298310-8622-ECB1-05A4-8193174A9324}"/>
              </a:ext>
            </a:extLst>
          </p:cNvPr>
          <p:cNvSpPr/>
          <p:nvPr/>
        </p:nvSpPr>
        <p:spPr>
          <a:xfrm>
            <a:off x="6137958" y="1435660"/>
            <a:ext cx="4942115" cy="4974773"/>
          </a:xfrm>
          <a:prstGeom prst="pie">
            <a:avLst>
              <a:gd name="adj1" fmla="val 16955381"/>
              <a:gd name="adj2" fmla="val 17231159"/>
            </a:avLst>
          </a:prstGeom>
          <a:solidFill>
            <a:srgbClr val="D6463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2" name="Partial Circle 6">
            <a:extLst>
              <a:ext uri="{FF2B5EF4-FFF2-40B4-BE49-F238E27FC236}">
                <a16:creationId xmlns:a16="http://schemas.microsoft.com/office/drawing/2014/main" id="{5F1929EA-75B8-461C-B75D-549673FF05E2}"/>
              </a:ext>
            </a:extLst>
          </p:cNvPr>
          <p:cNvSpPr/>
          <p:nvPr/>
        </p:nvSpPr>
        <p:spPr>
          <a:xfrm>
            <a:off x="6137958" y="1435660"/>
            <a:ext cx="4942115" cy="4974773"/>
          </a:xfrm>
          <a:prstGeom prst="pie">
            <a:avLst>
              <a:gd name="adj1" fmla="val 8391116"/>
              <a:gd name="adj2" fmla="val 8637410"/>
            </a:avLst>
          </a:prstGeom>
          <a:solidFill>
            <a:srgbClr val="D6463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3" name="Partial Circle 7">
            <a:extLst>
              <a:ext uri="{FF2B5EF4-FFF2-40B4-BE49-F238E27FC236}">
                <a16:creationId xmlns:a16="http://schemas.microsoft.com/office/drawing/2014/main" id="{6F095FDF-DDFF-AAFC-B5F6-1B1223FF5390}"/>
              </a:ext>
            </a:extLst>
          </p:cNvPr>
          <p:cNvSpPr/>
          <p:nvPr/>
        </p:nvSpPr>
        <p:spPr>
          <a:xfrm>
            <a:off x="6137958" y="1435660"/>
            <a:ext cx="4942115" cy="4974773"/>
          </a:xfrm>
          <a:prstGeom prst="pie">
            <a:avLst>
              <a:gd name="adj1" fmla="val 12175395"/>
              <a:gd name="adj2" fmla="val 12615668"/>
            </a:avLst>
          </a:prstGeom>
          <a:solidFill>
            <a:srgbClr val="D6463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6" name="TextBox 125">
            <a:extLst>
              <a:ext uri="{FF2B5EF4-FFF2-40B4-BE49-F238E27FC236}">
                <a16:creationId xmlns:a16="http://schemas.microsoft.com/office/drawing/2014/main" id="{8D1BDE03-7023-45D8-998C-02BF8BF87F8E}"/>
              </a:ext>
            </a:extLst>
          </p:cNvPr>
          <p:cNvSpPr txBox="1"/>
          <p:nvPr/>
        </p:nvSpPr>
        <p:spPr>
          <a:xfrm>
            <a:off x="0" y="6570000"/>
            <a:ext cx="3624524" cy="261610"/>
          </a:xfrm>
          <a:prstGeom prst="rect">
            <a:avLst/>
          </a:prstGeom>
          <a:noFill/>
        </p:spPr>
        <p:txBody>
          <a:bodyPr wrap="square" rtlCol="0">
            <a:spAutoFit/>
          </a:bodyPr>
          <a:lstStyle/>
          <a:p>
            <a:r>
              <a:rPr lang="en-GB" sz="1100" dirty="0" smtClean="0">
                <a:solidFill>
                  <a:schemeClr val="bg2">
                    <a:lumMod val="50000"/>
                  </a:schemeClr>
                </a:solidFill>
              </a:rPr>
              <a:t>Putzeys </a:t>
            </a:r>
            <a:r>
              <a:rPr lang="en-GB" sz="1100" i="1" dirty="0" smtClean="0">
                <a:solidFill>
                  <a:schemeClr val="bg2">
                    <a:lumMod val="50000"/>
                  </a:schemeClr>
                </a:solidFill>
              </a:rPr>
              <a:t>et al. </a:t>
            </a:r>
            <a:r>
              <a:rPr lang="en-GB" sz="1100" dirty="0" err="1" smtClean="0">
                <a:solidFill>
                  <a:schemeClr val="bg2">
                    <a:lumMod val="50000"/>
                  </a:schemeClr>
                </a:solidFill>
              </a:rPr>
              <a:t>microLife</a:t>
            </a:r>
            <a:r>
              <a:rPr lang="en-GB" sz="1100" dirty="0" smtClean="0">
                <a:solidFill>
                  <a:schemeClr val="bg2">
                    <a:lumMod val="50000"/>
                  </a:schemeClr>
                </a:solidFill>
              </a:rPr>
              <a:t> (2024)</a:t>
            </a:r>
          </a:p>
        </p:txBody>
      </p:sp>
    </p:spTree>
    <p:extLst>
      <p:ext uri="{BB962C8B-B14F-4D97-AF65-F5344CB8AC3E}">
        <p14:creationId xmlns:p14="http://schemas.microsoft.com/office/powerpoint/2010/main" val="29443839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dirty="0" smtClean="0"/>
              <a:t>Diverse </a:t>
            </a:r>
            <a:r>
              <a:rPr lang="nl-BE" dirty="0" err="1" smtClean="0"/>
              <a:t>promoters</a:t>
            </a:r>
            <a:r>
              <a:rPr lang="nl-BE" dirty="0" smtClean="0"/>
              <a:t> </a:t>
            </a:r>
            <a:r>
              <a:rPr lang="nl-BE" dirty="0" err="1" smtClean="0"/>
              <a:t>for</a:t>
            </a:r>
            <a:r>
              <a:rPr lang="nl-BE" dirty="0" smtClean="0"/>
              <a:t> diverse </a:t>
            </a:r>
            <a:r>
              <a:rPr lang="nl-BE" dirty="0" err="1" smtClean="0"/>
              <a:t>transcription</a:t>
            </a:r>
            <a:r>
              <a:rPr lang="nl-BE" dirty="0" smtClean="0"/>
              <a:t> </a:t>
            </a:r>
            <a:r>
              <a:rPr lang="nl-BE" dirty="0" err="1" smtClean="0"/>
              <a:t>schemes</a:t>
            </a:r>
            <a:endParaRPr lang="en-GB" dirty="0"/>
          </a:p>
        </p:txBody>
      </p:sp>
      <p:sp>
        <p:nvSpPr>
          <p:cNvPr id="12" name="TextBox 11"/>
          <p:cNvSpPr txBox="1"/>
          <p:nvPr/>
        </p:nvSpPr>
        <p:spPr>
          <a:xfrm>
            <a:off x="539025" y="900000"/>
            <a:ext cx="7840156" cy="369332"/>
          </a:xfrm>
          <a:prstGeom prst="rect">
            <a:avLst/>
          </a:prstGeom>
          <a:noFill/>
        </p:spPr>
        <p:txBody>
          <a:bodyPr wrap="square" rtlCol="0">
            <a:spAutoFit/>
          </a:bodyPr>
          <a:lstStyle/>
          <a:p>
            <a:r>
              <a:rPr lang="nl-BE" dirty="0" err="1"/>
              <a:t>Identified</a:t>
            </a:r>
            <a:r>
              <a:rPr lang="nl-BE" dirty="0"/>
              <a:t> </a:t>
            </a:r>
            <a:r>
              <a:rPr lang="nl-BE" dirty="0" smtClean="0"/>
              <a:t>&gt;320 </a:t>
            </a:r>
            <a:r>
              <a:rPr lang="nl-BE" dirty="0"/>
              <a:t>TSS </a:t>
            </a:r>
            <a:r>
              <a:rPr lang="nl-BE" dirty="0" err="1"/>
              <a:t>and</a:t>
            </a:r>
            <a:r>
              <a:rPr lang="nl-BE" dirty="0"/>
              <a:t> </a:t>
            </a:r>
            <a:r>
              <a:rPr lang="nl-BE" dirty="0" err="1"/>
              <a:t>numerous</a:t>
            </a:r>
            <a:r>
              <a:rPr lang="nl-BE" dirty="0"/>
              <a:t> </a:t>
            </a:r>
            <a:r>
              <a:rPr lang="nl-BE" dirty="0" err="1"/>
              <a:t>phage</a:t>
            </a:r>
            <a:r>
              <a:rPr lang="nl-BE" dirty="0"/>
              <a:t> </a:t>
            </a:r>
            <a:r>
              <a:rPr lang="nl-BE" dirty="0" err="1"/>
              <a:t>specific</a:t>
            </a:r>
            <a:r>
              <a:rPr lang="nl-BE" dirty="0"/>
              <a:t> </a:t>
            </a:r>
            <a:r>
              <a:rPr lang="nl-BE" dirty="0" err="1"/>
              <a:t>promoter</a:t>
            </a:r>
            <a:r>
              <a:rPr lang="nl-BE" dirty="0"/>
              <a:t> </a:t>
            </a:r>
            <a:r>
              <a:rPr lang="nl-BE" dirty="0" err="1"/>
              <a:t>motifs</a:t>
            </a:r>
            <a:endParaRPr lang="en-GB" dirty="0"/>
          </a:p>
        </p:txBody>
      </p:sp>
      <p:pic>
        <p:nvPicPr>
          <p:cNvPr id="13" name="Picture 12" descr="https://oup.silverchair-cdn.com/oup/backfile/Content_public/Journal/microlife/5/10.1093_femsml_uqae002/1/uqae002fig3.jpeg?Expires=1722411871&amp;Signature=how~rQv6XlbCjVLElJ6Q~VeRSrlNLoslrVv56iQrIXstys74jfTPRQzDbr4b0pK01bD8fGPROMBVK6Efa6FeZ6jH~QuOFMHj8y-OGLS-aegw5R-lo340Sc9TkFahUZNdYpL83qTfSFzGNUesxWNaTUpcAUo6S9YHlSg6KSKJwLK~Ape70kL419KDOyxhDcCr4HakwNLMFw35~2J4hEIsZ0DByMRAWHRHdA~Vdv7r8aoyTIZTwBKhZnp7i~PJ4MG1mb8W18kpS8yQux6IwttkG3WWrwo9EpqsgSJuJ-Eogi0AcHfAIAG~oAeLkpoC-CKugIhFzieJMCLJFkFBwhFvpg__&amp;Key-Pair-Id=APKAIE5G5CRDK6RD3PGA"/>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492" t="84287" r="65393" b="2577"/>
          <a:stretch/>
        </p:blipFill>
        <p:spPr bwMode="auto">
          <a:xfrm>
            <a:off x="8506030" y="2013046"/>
            <a:ext cx="3599758" cy="1537153"/>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11521544" y="2277294"/>
            <a:ext cx="744481" cy="276999"/>
          </a:xfrm>
          <a:prstGeom prst="rect">
            <a:avLst/>
          </a:prstGeom>
          <a:noFill/>
        </p:spPr>
        <p:txBody>
          <a:bodyPr wrap="square" rtlCol="0">
            <a:spAutoFit/>
          </a:bodyPr>
          <a:lstStyle/>
          <a:p>
            <a:r>
              <a:rPr lang="nl-BE" sz="1200" b="1" dirty="0" err="1"/>
              <a:t>Early</a:t>
            </a:r>
            <a:endParaRPr lang="en-GB" sz="1200" b="1" dirty="0"/>
          </a:p>
        </p:txBody>
      </p:sp>
      <p:pic>
        <p:nvPicPr>
          <p:cNvPr id="15" name="Picture 12" descr="https://oup.silverchair-cdn.com/oup/backfile/Content_public/Journal/microlife/5/10.1093_femsml_uqae002/1/uqae002fig3.jpeg?Expires=1722411871&amp;Signature=how~rQv6XlbCjVLElJ6Q~VeRSrlNLoslrVv56iQrIXstys74jfTPRQzDbr4b0pK01bD8fGPROMBVK6Efa6FeZ6jH~QuOFMHj8y-OGLS-aegw5R-lo340Sc9TkFahUZNdYpL83qTfSFzGNUesxWNaTUpcAUo6S9YHlSg6KSKJwLK~Ape70kL419KDOyxhDcCr4HakwNLMFw35~2J4hEIsZ0DByMRAWHRHdA~Vdv7r8aoyTIZTwBKhZnp7i~PJ4MG1mb8W18kpS8yQux6IwttkG3WWrwo9EpqsgSJuJ-Eogi0AcHfAIAG~oAeLkpoC-CKugIhFzieJMCLJFkFBwhFvpg__&amp;Key-Pair-Id=APKAIE5G5CRDK6RD3PGA"/>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4509" t="86522" r="32403" b="2520"/>
          <a:stretch/>
        </p:blipFill>
        <p:spPr bwMode="auto">
          <a:xfrm>
            <a:off x="8486008" y="3639552"/>
            <a:ext cx="3596881" cy="1282248"/>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p:cNvSpPr/>
          <p:nvPr/>
        </p:nvSpPr>
        <p:spPr>
          <a:xfrm>
            <a:off x="8638001" y="2356176"/>
            <a:ext cx="48046" cy="3011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p:cNvSpPr txBox="1"/>
          <p:nvPr/>
        </p:nvSpPr>
        <p:spPr>
          <a:xfrm>
            <a:off x="11434387" y="3696269"/>
            <a:ext cx="744481" cy="276999"/>
          </a:xfrm>
          <a:prstGeom prst="rect">
            <a:avLst/>
          </a:prstGeom>
          <a:noFill/>
        </p:spPr>
        <p:txBody>
          <a:bodyPr wrap="square" rtlCol="0">
            <a:spAutoFit/>
          </a:bodyPr>
          <a:lstStyle/>
          <a:p>
            <a:r>
              <a:rPr lang="nl-BE" sz="1200" b="1" dirty="0" err="1"/>
              <a:t>Middle</a:t>
            </a:r>
            <a:endParaRPr lang="en-GB" sz="1200" b="1" dirty="0"/>
          </a:p>
        </p:txBody>
      </p:sp>
      <p:pic>
        <p:nvPicPr>
          <p:cNvPr id="18" name="Picture 12" descr="https://oup.silverchair-cdn.com/oup/backfile/Content_public/Journal/microlife/5/10.1093_femsml_uqae002/1/uqae002fig3.jpeg?Expires=1722411871&amp;Signature=how~rQv6XlbCjVLElJ6Q~VeRSrlNLoslrVv56iQrIXstys74jfTPRQzDbr4b0pK01bD8fGPROMBVK6Efa6FeZ6jH~QuOFMHj8y-OGLS-aegw5R-lo340Sc9TkFahUZNdYpL83qTfSFzGNUesxWNaTUpcAUo6S9YHlSg6KSKJwLK~Ape70kL419KDOyxhDcCr4HakwNLMFw35~2J4hEIsZ0DByMRAWHRHdA~Vdv7r8aoyTIZTwBKhZnp7i~PJ4MG1mb8W18kpS8yQux6IwttkG3WWrwo9EpqsgSJuJ-Eogi0AcHfAIAG~oAeLkpoC-CKugIhFzieJMCLJFkFBwhFvpg__&amp;Key-Pair-Id=APKAIE5G5CRDK6RD3PGA"/>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67555" t="86200" r="-643" b="2621"/>
          <a:stretch/>
        </p:blipFill>
        <p:spPr bwMode="auto">
          <a:xfrm>
            <a:off x="8495532" y="5008303"/>
            <a:ext cx="3596881" cy="1308032"/>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11620760" y="5005994"/>
            <a:ext cx="744481" cy="276999"/>
          </a:xfrm>
          <a:prstGeom prst="rect">
            <a:avLst/>
          </a:prstGeom>
          <a:noFill/>
        </p:spPr>
        <p:txBody>
          <a:bodyPr wrap="square" rtlCol="0">
            <a:spAutoFit/>
          </a:bodyPr>
          <a:lstStyle/>
          <a:p>
            <a:r>
              <a:rPr lang="nl-BE" sz="1200" b="1" dirty="0"/>
              <a:t>Late</a:t>
            </a:r>
            <a:endParaRPr lang="en-GB" sz="1200" b="1" dirty="0"/>
          </a:p>
        </p:txBody>
      </p:sp>
      <p:pic>
        <p:nvPicPr>
          <p:cNvPr id="20" name="Picture 14" descr="https://oup.silverchair-cdn.com/oup/backfile/Content_public/Journal/microlife/5/10.1093_femsml_uqae002/1/uqae002fig3.jpeg?Expires=1722411871&amp;Signature=how~rQv6XlbCjVLElJ6Q~VeRSrlNLoslrVv56iQrIXstys74jfTPRQzDbr4b0pK01bD8fGPROMBVK6Efa6FeZ6jH~QuOFMHj8y-OGLS-aegw5R-lo340Sc9TkFahUZNdYpL83qTfSFzGNUesxWNaTUpcAUo6S9YHlSg6KSKJwLK~Ape70kL419KDOyxhDcCr4HakwNLMFw35~2J4hEIsZ0DByMRAWHRHdA~Vdv7r8aoyTIZTwBKhZnp7i~PJ4MG1mb8W18kpS8yQux6IwttkG3WWrwo9EpqsgSJuJ-Eogi0AcHfAIAG~oAeLkpoC-CKugIhFzieJMCLJFkFBwhFvpg__&amp;Key-Pair-Id=APKAIE5G5CRDK6RD3PGA"/>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81" t="2053" r="54140" b="87374"/>
          <a:stretch/>
        </p:blipFill>
        <p:spPr bwMode="auto">
          <a:xfrm>
            <a:off x="110372" y="2358951"/>
            <a:ext cx="4082784" cy="1054208"/>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4" descr="https://oup.silverchair-cdn.com/oup/backfile/Content_public/Journal/microlife/5/10.1093_femsml_uqae002/1/uqae002fig3.jpeg?Expires=1722411871&amp;Signature=how~rQv6XlbCjVLElJ6Q~VeRSrlNLoslrVv56iQrIXstys74jfTPRQzDbr4b0pK01bD8fGPROMBVK6Efa6FeZ6jH~QuOFMHj8y-OGLS-aegw5R-lo340Sc9TkFahUZNdYpL83qTfSFzGNUesxWNaTUpcAUo6S9YHlSg6KSKJwLK~Ape70kL419KDOyxhDcCr4HakwNLMFw35~2J4hEIsZ0DByMRAWHRHdA~Vdv7r8aoyTIZTwBKhZnp7i~PJ4MG1mb8W18kpS8yQux6IwttkG3WWrwo9EpqsgSJuJ-Eogi0AcHfAIAG~oAeLkpoC-CKugIhFzieJMCLJFkFBwhFvpg__&amp;Key-Pair-Id=APKAIE5G5CRDK6RD3PGA"/>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561" t="15841" r="54360" b="74146"/>
          <a:stretch/>
        </p:blipFill>
        <p:spPr bwMode="auto">
          <a:xfrm>
            <a:off x="85772" y="3777870"/>
            <a:ext cx="4082786" cy="998423"/>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4" descr="https://oup.silverchair-cdn.com/oup/backfile/Content_public/Journal/microlife/5/10.1093_femsml_uqae002/1/uqae002fig3.jpeg?Expires=1722411871&amp;Signature=how~rQv6XlbCjVLElJ6Q~VeRSrlNLoslrVv56iQrIXstys74jfTPRQzDbr4b0pK01bD8fGPROMBVK6Efa6FeZ6jH~QuOFMHj8y-OGLS-aegw5R-lo340Sc9TkFahUZNdYpL83qTfSFzGNUesxWNaTUpcAUo6S9YHlSg6KSKJwLK~Ape70kL419KDOyxhDcCr4HakwNLMFw35~2J4hEIsZ0DByMRAWHRHdA~Vdv7r8aoyTIZTwBKhZnp7i~PJ4MG1mb8W18kpS8yQux6IwttkG3WWrwo9EpqsgSJuJ-Eogi0AcHfAIAG~oAeLkpoC-CKugIhFzieJMCLJFkFBwhFvpg__&amp;Key-Pair-Id=APKAIE5G5CRDK6RD3PGA"/>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451" t="29459" r="54470" b="60613"/>
          <a:stretch/>
        </p:blipFill>
        <p:spPr bwMode="auto">
          <a:xfrm>
            <a:off x="4551775" y="3777870"/>
            <a:ext cx="3748781" cy="98995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p:cNvSpPr txBox="1"/>
          <p:nvPr/>
        </p:nvSpPr>
        <p:spPr>
          <a:xfrm>
            <a:off x="326855" y="2011473"/>
            <a:ext cx="2581448" cy="307777"/>
          </a:xfrm>
          <a:prstGeom prst="rect">
            <a:avLst/>
          </a:prstGeom>
          <a:noFill/>
        </p:spPr>
        <p:txBody>
          <a:bodyPr wrap="square" rtlCol="0">
            <a:spAutoFit/>
          </a:bodyPr>
          <a:lstStyle/>
          <a:p>
            <a:r>
              <a:rPr lang="nl-BE" sz="1400" b="1" dirty="0"/>
              <a:t>LUZ24 </a:t>
            </a:r>
            <a:r>
              <a:rPr lang="el-GR" sz="1400" b="1" dirty="0"/>
              <a:t>σ</a:t>
            </a:r>
            <a:r>
              <a:rPr lang="nl-BE" sz="1400" b="1" dirty="0"/>
              <a:t>70-like </a:t>
            </a:r>
            <a:r>
              <a:rPr lang="nl-BE" sz="1400" b="1" dirty="0" err="1"/>
              <a:t>promoter</a:t>
            </a:r>
            <a:endParaRPr lang="en-GB" sz="1400" b="1" dirty="0"/>
          </a:p>
        </p:txBody>
      </p:sp>
      <p:sp>
        <p:nvSpPr>
          <p:cNvPr id="24" name="TextBox 23"/>
          <p:cNvSpPr txBox="1"/>
          <p:nvPr/>
        </p:nvSpPr>
        <p:spPr>
          <a:xfrm>
            <a:off x="343223" y="3585295"/>
            <a:ext cx="2581448" cy="307777"/>
          </a:xfrm>
          <a:prstGeom prst="rect">
            <a:avLst/>
          </a:prstGeom>
          <a:noFill/>
        </p:spPr>
        <p:txBody>
          <a:bodyPr wrap="square" rtlCol="0">
            <a:spAutoFit/>
          </a:bodyPr>
          <a:lstStyle/>
          <a:p>
            <a:r>
              <a:rPr lang="nl-BE" sz="1400" b="1" dirty="0"/>
              <a:t>14-1 </a:t>
            </a:r>
            <a:r>
              <a:rPr lang="el-GR" sz="1400" b="1" dirty="0"/>
              <a:t>σ</a:t>
            </a:r>
            <a:r>
              <a:rPr lang="nl-BE" sz="1400" b="1" dirty="0"/>
              <a:t>70-like </a:t>
            </a:r>
            <a:r>
              <a:rPr lang="nl-BE" sz="1400" b="1" dirty="0" err="1"/>
              <a:t>promoter</a:t>
            </a:r>
            <a:endParaRPr lang="en-GB" sz="1400" b="1" dirty="0"/>
          </a:p>
        </p:txBody>
      </p:sp>
      <p:sp>
        <p:nvSpPr>
          <p:cNvPr id="25" name="TextBox 24"/>
          <p:cNvSpPr txBox="1"/>
          <p:nvPr/>
        </p:nvSpPr>
        <p:spPr>
          <a:xfrm>
            <a:off x="4484373" y="3564147"/>
            <a:ext cx="2581448" cy="307777"/>
          </a:xfrm>
          <a:prstGeom prst="rect">
            <a:avLst/>
          </a:prstGeom>
          <a:noFill/>
        </p:spPr>
        <p:txBody>
          <a:bodyPr wrap="square" rtlCol="0">
            <a:spAutoFit/>
          </a:bodyPr>
          <a:lstStyle/>
          <a:p>
            <a:r>
              <a:rPr lang="nl-BE" sz="1400" b="1" dirty="0"/>
              <a:t>14-1 </a:t>
            </a:r>
            <a:r>
              <a:rPr lang="nl-BE" sz="1400" b="1" dirty="0" err="1"/>
              <a:t>other</a:t>
            </a:r>
            <a:r>
              <a:rPr lang="nl-BE" sz="1400" b="1" dirty="0"/>
              <a:t> </a:t>
            </a:r>
            <a:r>
              <a:rPr lang="nl-BE" sz="1400" b="1" dirty="0" err="1"/>
              <a:t>promoter</a:t>
            </a:r>
            <a:r>
              <a:rPr lang="nl-BE" sz="1400" b="1" dirty="0"/>
              <a:t> </a:t>
            </a:r>
            <a:r>
              <a:rPr lang="nl-BE" sz="1400" b="1" dirty="0" err="1"/>
              <a:t>motif</a:t>
            </a:r>
            <a:endParaRPr lang="en-GB" sz="1400" b="1" dirty="0"/>
          </a:p>
        </p:txBody>
      </p:sp>
      <p:pic>
        <p:nvPicPr>
          <p:cNvPr id="26" name="Picture 14" descr="https://oup.silverchair-cdn.com/oup/backfile/Content_public/Journal/microlife/5/10.1093_femsml_uqae002/1/uqae002fig3.jpeg?Expires=1722411871&amp;Signature=how~rQv6XlbCjVLElJ6Q~VeRSrlNLoslrVv56iQrIXstys74jfTPRQzDbr4b0pK01bD8fGPROMBVK6Efa6FeZ6jH~QuOFMHj8y-OGLS-aegw5R-lo340Sc9TkFahUZNdYpL83qTfSFzGNUesxWNaTUpcAUo6S9YHlSg6KSKJwLK~Ape70kL419KDOyxhDcCr4HakwNLMFw35~2J4hEIsZ0DByMRAWHRHdA~Vdv7r8aoyTIZTwBKhZnp7i~PJ4MG1mb8W18kpS8yQux6IwttkG3WWrwo9EpqsgSJuJ-Eogi0AcHfAIAG~oAeLkpoC-CKugIhFzieJMCLJFkFBwhFvpg__&amp;Key-Pair-Id=APKAIE5G5CRDK6RD3PGA"/>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4668" t="-282" r="174" b="87240"/>
          <a:stretch/>
        </p:blipFill>
        <p:spPr bwMode="auto">
          <a:xfrm>
            <a:off x="85772" y="5008303"/>
            <a:ext cx="4182779" cy="1300456"/>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p:cNvSpPr txBox="1"/>
          <p:nvPr/>
        </p:nvSpPr>
        <p:spPr>
          <a:xfrm>
            <a:off x="8451087" y="1994446"/>
            <a:ext cx="3051069" cy="307777"/>
          </a:xfrm>
          <a:prstGeom prst="rect">
            <a:avLst/>
          </a:prstGeom>
          <a:solidFill>
            <a:schemeClr val="bg1"/>
          </a:solidFill>
        </p:spPr>
        <p:txBody>
          <a:bodyPr wrap="square" rtlCol="0">
            <a:spAutoFit/>
          </a:bodyPr>
          <a:lstStyle/>
          <a:p>
            <a:r>
              <a:rPr lang="nl-BE" sz="1400" b="1" dirty="0"/>
              <a:t>       </a:t>
            </a:r>
            <a:r>
              <a:rPr lang="nl-BE" sz="1400" b="1" dirty="0" err="1"/>
              <a:t>PhiKZ</a:t>
            </a:r>
            <a:r>
              <a:rPr lang="nl-BE" sz="1400" b="1" dirty="0"/>
              <a:t> </a:t>
            </a:r>
            <a:r>
              <a:rPr lang="nl-BE" sz="1400" b="1" dirty="0" err="1"/>
              <a:t>promoters</a:t>
            </a:r>
            <a:endParaRPr lang="en-GB" sz="1400" b="1" dirty="0"/>
          </a:p>
        </p:txBody>
      </p:sp>
      <p:pic>
        <p:nvPicPr>
          <p:cNvPr id="28" name="Picture 14" descr="https://oup.silverchair-cdn.com/oup/backfile/Content_public/Journal/microlife/5/10.1093_femsml_uqae002/1/uqae002fig3.jpeg?Expires=1722411871&amp;Signature=how~rQv6XlbCjVLElJ6Q~VeRSrlNLoslrVv56iQrIXstys74jfTPRQzDbr4b0pK01bD8fGPROMBVK6Efa6FeZ6jH~QuOFMHj8y-OGLS-aegw5R-lo340Sc9TkFahUZNdYpL83qTfSFzGNUesxWNaTUpcAUo6S9YHlSg6KSKJwLK~Ape70kL419KDOyxhDcCr4HakwNLMFw35~2J4hEIsZ0DByMRAWHRHdA~Vdv7r8aoyTIZTwBKhZnp7i~PJ4MG1mb8W18kpS8yQux6IwttkG3WWrwo9EpqsgSJuJ-Eogi0AcHfAIAG~oAeLkpoC-CKugIhFzieJMCLJFkFBwhFvpg__&amp;Key-Pair-Id=APKAIE5G5CRDK6RD3PGA"/>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55014" t="13887" r="-172" b="74100"/>
          <a:stretch/>
        </p:blipFill>
        <p:spPr bwMode="auto">
          <a:xfrm>
            <a:off x="4551776" y="2161706"/>
            <a:ext cx="3748781" cy="1073653"/>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p:cNvSpPr txBox="1"/>
          <p:nvPr/>
        </p:nvSpPr>
        <p:spPr>
          <a:xfrm>
            <a:off x="110212" y="4874455"/>
            <a:ext cx="3051069" cy="307777"/>
          </a:xfrm>
          <a:prstGeom prst="rect">
            <a:avLst/>
          </a:prstGeom>
          <a:solidFill>
            <a:schemeClr val="bg1"/>
          </a:solidFill>
        </p:spPr>
        <p:txBody>
          <a:bodyPr wrap="square" rtlCol="0">
            <a:spAutoFit/>
          </a:bodyPr>
          <a:lstStyle/>
          <a:p>
            <a:r>
              <a:rPr lang="nl-BE" sz="1400" b="1" dirty="0"/>
              <a:t>       PAK_P3 </a:t>
            </a:r>
            <a:r>
              <a:rPr lang="el-GR" sz="1400" b="1" dirty="0"/>
              <a:t>σ</a:t>
            </a:r>
            <a:r>
              <a:rPr lang="nl-BE" sz="1400" b="1" dirty="0"/>
              <a:t>70-like </a:t>
            </a:r>
            <a:r>
              <a:rPr lang="nl-BE" sz="1400" b="1" dirty="0" err="1"/>
              <a:t>promoter</a:t>
            </a:r>
            <a:endParaRPr lang="en-GB" sz="1400" b="1" dirty="0"/>
          </a:p>
        </p:txBody>
      </p:sp>
      <p:sp>
        <p:nvSpPr>
          <p:cNvPr id="30" name="TextBox 29"/>
          <p:cNvSpPr txBox="1"/>
          <p:nvPr/>
        </p:nvSpPr>
        <p:spPr>
          <a:xfrm>
            <a:off x="4562718" y="2067303"/>
            <a:ext cx="3051069" cy="307777"/>
          </a:xfrm>
          <a:prstGeom prst="rect">
            <a:avLst/>
          </a:prstGeom>
          <a:solidFill>
            <a:schemeClr val="bg1"/>
          </a:solidFill>
        </p:spPr>
        <p:txBody>
          <a:bodyPr wrap="square" rtlCol="0">
            <a:spAutoFit/>
          </a:bodyPr>
          <a:lstStyle/>
          <a:p>
            <a:r>
              <a:rPr lang="nl-BE" sz="1400" b="1" dirty="0"/>
              <a:t>       </a:t>
            </a:r>
            <a:r>
              <a:rPr lang="nl-BE" sz="1400" b="1" dirty="0" err="1"/>
              <a:t>YuA</a:t>
            </a:r>
            <a:r>
              <a:rPr lang="nl-BE" sz="1400" b="1" dirty="0"/>
              <a:t> </a:t>
            </a:r>
            <a:r>
              <a:rPr lang="nl-BE" sz="1400" b="1" dirty="0" err="1"/>
              <a:t>promoter</a:t>
            </a:r>
            <a:endParaRPr lang="en-GB" sz="1400" b="1" dirty="0"/>
          </a:p>
        </p:txBody>
      </p:sp>
      <p:sp>
        <p:nvSpPr>
          <p:cNvPr id="2048" name="TextBox 2047"/>
          <p:cNvSpPr txBox="1"/>
          <p:nvPr/>
        </p:nvSpPr>
        <p:spPr>
          <a:xfrm>
            <a:off x="9254308" y="1407464"/>
            <a:ext cx="3081342" cy="369332"/>
          </a:xfrm>
          <a:prstGeom prst="rect">
            <a:avLst/>
          </a:prstGeom>
          <a:noFill/>
        </p:spPr>
        <p:txBody>
          <a:bodyPr wrap="square" rtlCol="0">
            <a:spAutoFit/>
          </a:bodyPr>
          <a:lstStyle/>
          <a:p>
            <a:r>
              <a:rPr lang="nl-BE" b="1" dirty="0" err="1"/>
              <a:t>Orthogonal</a:t>
            </a:r>
            <a:r>
              <a:rPr lang="nl-BE" b="1" dirty="0"/>
              <a:t> </a:t>
            </a:r>
            <a:r>
              <a:rPr lang="nl-BE" b="1" dirty="0" err="1"/>
              <a:t>promoters</a:t>
            </a:r>
            <a:endParaRPr lang="en-GB" b="1" dirty="0"/>
          </a:p>
        </p:txBody>
      </p:sp>
      <p:sp>
        <p:nvSpPr>
          <p:cNvPr id="35" name="TextBox 34"/>
          <p:cNvSpPr txBox="1"/>
          <p:nvPr/>
        </p:nvSpPr>
        <p:spPr>
          <a:xfrm>
            <a:off x="1097062" y="1415274"/>
            <a:ext cx="2257746" cy="369332"/>
          </a:xfrm>
          <a:prstGeom prst="rect">
            <a:avLst/>
          </a:prstGeom>
          <a:noFill/>
        </p:spPr>
        <p:txBody>
          <a:bodyPr wrap="square" rtlCol="0">
            <a:spAutoFit/>
          </a:bodyPr>
          <a:lstStyle/>
          <a:p>
            <a:r>
              <a:rPr lang="el-GR" b="1" dirty="0"/>
              <a:t>σ</a:t>
            </a:r>
            <a:r>
              <a:rPr lang="nl-BE" b="1" dirty="0"/>
              <a:t>70-like </a:t>
            </a:r>
            <a:r>
              <a:rPr lang="nl-BE" b="1" dirty="0" err="1"/>
              <a:t>promoters</a:t>
            </a:r>
            <a:endParaRPr lang="en-GB" b="1" dirty="0"/>
          </a:p>
        </p:txBody>
      </p:sp>
      <p:sp>
        <p:nvSpPr>
          <p:cNvPr id="36" name="TextBox 35"/>
          <p:cNvSpPr txBox="1"/>
          <p:nvPr/>
        </p:nvSpPr>
        <p:spPr>
          <a:xfrm>
            <a:off x="4998723" y="1405891"/>
            <a:ext cx="3728043" cy="369332"/>
          </a:xfrm>
          <a:prstGeom prst="rect">
            <a:avLst/>
          </a:prstGeom>
          <a:noFill/>
        </p:spPr>
        <p:txBody>
          <a:bodyPr wrap="square" rtlCol="0">
            <a:spAutoFit/>
          </a:bodyPr>
          <a:lstStyle/>
          <a:p>
            <a:r>
              <a:rPr lang="nl-BE" b="1" dirty="0" err="1"/>
              <a:t>Others</a:t>
            </a:r>
            <a:r>
              <a:rPr lang="nl-BE" b="1" dirty="0"/>
              <a:t> (</a:t>
            </a:r>
            <a:r>
              <a:rPr lang="nl-BE" b="1" dirty="0" err="1"/>
              <a:t>using</a:t>
            </a:r>
            <a:r>
              <a:rPr lang="nl-BE" b="1" dirty="0"/>
              <a:t> host RNAP)</a:t>
            </a:r>
            <a:endParaRPr lang="en-GB" b="1" dirty="0"/>
          </a:p>
        </p:txBody>
      </p:sp>
      <p:pic>
        <p:nvPicPr>
          <p:cNvPr id="39" name="Picture 38"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32" name="Slide Number Placeholder 4"/>
          <p:cNvSpPr>
            <a:spLocks noGrp="1"/>
          </p:cNvSpPr>
          <p:nvPr>
            <p:ph type="sldNum" sz="quarter" idx="12"/>
          </p:nvPr>
        </p:nvSpPr>
        <p:spPr>
          <a:xfrm>
            <a:off x="10819823" y="6570000"/>
            <a:ext cx="1248000" cy="288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33" name="TextBox 32">
            <a:extLst>
              <a:ext uri="{FF2B5EF4-FFF2-40B4-BE49-F238E27FC236}">
                <a16:creationId xmlns:a16="http://schemas.microsoft.com/office/drawing/2014/main" id="{8D1BDE03-7023-45D8-998C-02BF8BF87F8E}"/>
              </a:ext>
            </a:extLst>
          </p:cNvPr>
          <p:cNvSpPr txBox="1"/>
          <p:nvPr/>
        </p:nvSpPr>
        <p:spPr>
          <a:xfrm>
            <a:off x="0" y="6570000"/>
            <a:ext cx="3624524" cy="261610"/>
          </a:xfrm>
          <a:prstGeom prst="rect">
            <a:avLst/>
          </a:prstGeom>
          <a:noFill/>
        </p:spPr>
        <p:txBody>
          <a:bodyPr wrap="square" rtlCol="0">
            <a:spAutoFit/>
          </a:bodyPr>
          <a:lstStyle/>
          <a:p>
            <a:r>
              <a:rPr lang="en-GB" sz="1100" dirty="0" smtClean="0">
                <a:solidFill>
                  <a:schemeClr val="bg2">
                    <a:lumMod val="50000"/>
                  </a:schemeClr>
                </a:solidFill>
              </a:rPr>
              <a:t>Putzeys </a:t>
            </a:r>
            <a:r>
              <a:rPr lang="en-GB" sz="1100" i="1" dirty="0" smtClean="0">
                <a:solidFill>
                  <a:schemeClr val="bg2">
                    <a:lumMod val="50000"/>
                  </a:schemeClr>
                </a:solidFill>
              </a:rPr>
              <a:t>et al. </a:t>
            </a:r>
            <a:r>
              <a:rPr lang="en-GB" sz="1100" dirty="0" err="1" smtClean="0">
                <a:solidFill>
                  <a:schemeClr val="bg2">
                    <a:lumMod val="50000"/>
                  </a:schemeClr>
                </a:solidFill>
              </a:rPr>
              <a:t>microLife</a:t>
            </a:r>
            <a:r>
              <a:rPr lang="en-GB" sz="1100" dirty="0" smtClean="0">
                <a:solidFill>
                  <a:schemeClr val="bg2">
                    <a:lumMod val="50000"/>
                  </a:schemeClr>
                </a:solidFill>
              </a:rPr>
              <a:t> (2024)</a:t>
            </a:r>
          </a:p>
        </p:txBody>
      </p:sp>
    </p:spTree>
    <p:extLst>
      <p:ext uri="{BB962C8B-B14F-4D97-AF65-F5344CB8AC3E}">
        <p14:creationId xmlns:p14="http://schemas.microsoft.com/office/powerpoint/2010/main" val="3227951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0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animBg="1"/>
      <p:bldP spid="17" grpId="0"/>
      <p:bldP spid="19" grpId="0"/>
      <p:bldP spid="23" grpId="0"/>
      <p:bldP spid="24" grpId="0"/>
      <p:bldP spid="25" grpId="0"/>
      <p:bldP spid="27" grpId="0" animBg="1"/>
      <p:bldP spid="29" grpId="0" animBg="1"/>
      <p:bldP spid="30" grpId="0" animBg="1"/>
      <p:bldP spid="2048" grpId="0"/>
      <p:bldP spid="35" grpId="0"/>
      <p:bldP spid="3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dirty="0" err="1" smtClean="0"/>
              <a:t>From</a:t>
            </a:r>
            <a:r>
              <a:rPr lang="nl-BE" dirty="0" smtClean="0"/>
              <a:t> </a:t>
            </a:r>
            <a:r>
              <a:rPr lang="nl-BE" dirty="0" err="1" smtClean="0"/>
              <a:t>insights</a:t>
            </a:r>
            <a:r>
              <a:rPr lang="nl-BE" dirty="0" smtClean="0"/>
              <a:t> </a:t>
            </a:r>
            <a:r>
              <a:rPr lang="nl-BE" dirty="0" err="1" smtClean="0"/>
              <a:t>for</a:t>
            </a:r>
            <a:r>
              <a:rPr lang="nl-BE" dirty="0" smtClean="0"/>
              <a:t> a single </a:t>
            </a:r>
            <a:r>
              <a:rPr lang="nl-BE" dirty="0" err="1" smtClean="0"/>
              <a:t>phage</a:t>
            </a:r>
            <a:r>
              <a:rPr lang="nl-BE" dirty="0" smtClean="0"/>
              <a:t> </a:t>
            </a:r>
            <a:r>
              <a:rPr lang="nl-BE" dirty="0" err="1" smtClean="0"/>
              <a:t>to</a:t>
            </a:r>
            <a:r>
              <a:rPr lang="nl-BE" dirty="0" smtClean="0"/>
              <a:t> </a:t>
            </a:r>
            <a:r>
              <a:rPr lang="nl-BE" dirty="0" err="1" smtClean="0"/>
              <a:t>clade-wide</a:t>
            </a:r>
            <a:r>
              <a:rPr lang="nl-BE" dirty="0" smtClean="0"/>
              <a:t> trends</a:t>
            </a:r>
            <a:endParaRPr lang="en-GB" dirty="0"/>
          </a:p>
        </p:txBody>
      </p:sp>
      <p:pic>
        <p:nvPicPr>
          <p:cNvPr id="39" name="Picture 38" descr="A black rectangle with a black background&#10;&#10;Description automatically generated with low confidence">
            <a:extLst>
              <a:ext uri="{FF2B5EF4-FFF2-40B4-BE49-F238E27FC236}">
                <a16:creationId xmlns:a16="http://schemas.microsoft.com/office/drawing/2014/main" id="{55C3FD47-B8E1-46D2-ABE3-F5AE7A0863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89428" y="56673"/>
            <a:ext cx="542572" cy="543630"/>
          </a:xfrm>
          <a:prstGeom prst="rect">
            <a:avLst/>
          </a:prstGeom>
        </p:spPr>
      </p:pic>
      <p:sp>
        <p:nvSpPr>
          <p:cNvPr id="37" name="Slide Number Placeholder 4"/>
          <p:cNvSpPr>
            <a:spLocks noGrp="1"/>
          </p:cNvSpPr>
          <p:nvPr>
            <p:ph type="sldNum" sz="quarter" idx="12"/>
          </p:nvPr>
        </p:nvSpPr>
        <p:spPr>
          <a:xfrm>
            <a:off x="10819823" y="6570000"/>
            <a:ext cx="1248000" cy="288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D56DFE-8ADF-4F92-9458-718C37D4BF6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grpSp>
        <p:nvGrpSpPr>
          <p:cNvPr id="5" name="Group 4"/>
          <p:cNvGrpSpPr>
            <a:grpSpLocks noChangeAspect="1"/>
          </p:cNvGrpSpPr>
          <p:nvPr/>
        </p:nvGrpSpPr>
        <p:grpSpPr>
          <a:xfrm>
            <a:off x="559502" y="900000"/>
            <a:ext cx="11632498" cy="3408304"/>
            <a:chOff x="1584605" y="1413073"/>
            <a:chExt cx="9030638" cy="2645968"/>
          </a:xfrm>
        </p:grpSpPr>
        <p:pic>
          <p:nvPicPr>
            <p:cNvPr id="32" name="New picture"/>
            <p:cNvPicPr/>
            <p:nvPr/>
          </p:nvPicPr>
          <p:blipFill rotWithShape="1">
            <a:blip r:embed="rId3"/>
            <a:srcRect l="2020" t="41211" b="44918"/>
            <a:stretch/>
          </p:blipFill>
          <p:spPr>
            <a:xfrm>
              <a:off x="1936757" y="1413073"/>
              <a:ext cx="8678486" cy="1396629"/>
            </a:xfrm>
            <a:prstGeom prst="rect">
              <a:avLst/>
            </a:prstGeom>
          </p:spPr>
        </p:pic>
        <p:pic>
          <p:nvPicPr>
            <p:cNvPr id="9" name="New picture"/>
            <p:cNvPicPr>
              <a:picLocks noChangeAspect="1"/>
            </p:cNvPicPr>
            <p:nvPr/>
          </p:nvPicPr>
          <p:blipFill rotWithShape="1">
            <a:blip r:embed="rId4"/>
            <a:srcRect t="30282" b="59720"/>
            <a:stretch/>
          </p:blipFill>
          <p:spPr>
            <a:xfrm>
              <a:off x="1584605" y="2818676"/>
              <a:ext cx="8390668" cy="1240365"/>
            </a:xfrm>
            <a:prstGeom prst="rect">
              <a:avLst/>
            </a:prstGeom>
          </p:spPr>
        </p:pic>
      </p:grpSp>
      <p:sp>
        <p:nvSpPr>
          <p:cNvPr id="6" name="Rectangle 5"/>
          <p:cNvSpPr/>
          <p:nvPr/>
        </p:nvSpPr>
        <p:spPr>
          <a:xfrm>
            <a:off x="10166465" y="2468880"/>
            <a:ext cx="1394249" cy="307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New picture"/>
          <p:cNvPicPr/>
          <p:nvPr/>
        </p:nvPicPr>
        <p:blipFill rotWithShape="1">
          <a:blip r:embed="rId3"/>
          <a:srcRect l="1365" t="53517" r="655" b="15621"/>
          <a:stretch/>
        </p:blipFill>
        <p:spPr>
          <a:xfrm>
            <a:off x="947126" y="2509218"/>
            <a:ext cx="11178886" cy="4002777"/>
          </a:xfrm>
          <a:prstGeom prst="rect">
            <a:avLst/>
          </a:prstGeom>
        </p:spPr>
      </p:pic>
      <p:sp>
        <p:nvSpPr>
          <p:cNvPr id="16" name="TextBox 15">
            <a:extLst>
              <a:ext uri="{FF2B5EF4-FFF2-40B4-BE49-F238E27FC236}">
                <a16:creationId xmlns:a16="http://schemas.microsoft.com/office/drawing/2014/main" id="{8D1BDE03-7023-45D8-998C-02BF8BF87F8E}"/>
              </a:ext>
            </a:extLst>
          </p:cNvPr>
          <p:cNvSpPr txBox="1"/>
          <p:nvPr/>
        </p:nvSpPr>
        <p:spPr>
          <a:xfrm>
            <a:off x="0" y="6570000"/>
            <a:ext cx="3624524" cy="261610"/>
          </a:xfrm>
          <a:prstGeom prst="rect">
            <a:avLst/>
          </a:prstGeom>
          <a:noFill/>
        </p:spPr>
        <p:txBody>
          <a:bodyPr wrap="square" rtlCol="0">
            <a:spAutoFit/>
          </a:bodyPr>
          <a:lstStyle/>
          <a:p>
            <a:r>
              <a:rPr lang="en-GB" sz="1100" dirty="0" smtClean="0">
                <a:solidFill>
                  <a:schemeClr val="bg2">
                    <a:lumMod val="50000"/>
                  </a:schemeClr>
                </a:solidFill>
              </a:rPr>
              <a:t>Putzeys </a:t>
            </a:r>
            <a:r>
              <a:rPr lang="en-GB" sz="1100" i="1" dirty="0" smtClean="0">
                <a:solidFill>
                  <a:schemeClr val="bg2">
                    <a:lumMod val="50000"/>
                  </a:schemeClr>
                </a:solidFill>
              </a:rPr>
              <a:t>et al. </a:t>
            </a:r>
            <a:r>
              <a:rPr lang="en-GB" sz="1100" dirty="0" err="1" smtClean="0">
                <a:solidFill>
                  <a:schemeClr val="bg2">
                    <a:lumMod val="50000"/>
                  </a:schemeClr>
                </a:solidFill>
              </a:rPr>
              <a:t>microLife</a:t>
            </a:r>
            <a:r>
              <a:rPr lang="en-GB" sz="1100" dirty="0" smtClean="0">
                <a:solidFill>
                  <a:schemeClr val="bg2">
                    <a:lumMod val="50000"/>
                  </a:schemeClr>
                </a:solidFill>
              </a:rPr>
              <a:t> (2024)</a:t>
            </a:r>
          </a:p>
        </p:txBody>
      </p:sp>
      <p:sp>
        <p:nvSpPr>
          <p:cNvPr id="8" name="Rectangle 7"/>
          <p:cNvSpPr/>
          <p:nvPr/>
        </p:nvSpPr>
        <p:spPr>
          <a:xfrm>
            <a:off x="947126" y="3150524"/>
            <a:ext cx="7282474" cy="34194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7463013" y="4146486"/>
            <a:ext cx="2291542" cy="16350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96135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8"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88b3e32-fbbd-4fbe-9e73-6d13bf35791f" xsi:nil="true"/>
    <lcf76f155ced4ddcb4097134ff3c332f xmlns="934b559d-21cb-4d2d-baef-bfae0c25eceb">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D882A2C8CC5F14FB588A474E30B95FC" ma:contentTypeVersion="14" ma:contentTypeDescription="Een nieuw document maken." ma:contentTypeScope="" ma:versionID="5320624e94bde57d42a9799796ecb9dc">
  <xsd:schema xmlns:xsd="http://www.w3.org/2001/XMLSchema" xmlns:xs="http://www.w3.org/2001/XMLSchema" xmlns:p="http://schemas.microsoft.com/office/2006/metadata/properties" xmlns:ns2="934b559d-21cb-4d2d-baef-bfae0c25eceb" xmlns:ns3="c88b3e32-fbbd-4fbe-9e73-6d13bf35791f" targetNamespace="http://schemas.microsoft.com/office/2006/metadata/properties" ma:root="true" ma:fieldsID="36a0f155a8d78790fff590644bb88ad0" ns2:_="" ns3:_="">
    <xsd:import namespace="934b559d-21cb-4d2d-baef-bfae0c25eceb"/>
    <xsd:import namespace="c88b3e32-fbbd-4fbe-9e73-6d13bf35791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ObjectDetectorVersion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4b559d-21cb-4d2d-baef-bfae0c25ece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88b3e32-fbbd-4fbe-9e73-6d13bf35791f"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9456763a-53c9-4bff-8aeb-b26dfb77e41a}" ma:internalName="TaxCatchAll" ma:showField="CatchAllData" ma:web="c88b3e32-fbbd-4fbe-9e73-6d13bf35791f">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Gedeeld met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F5C336-D2CE-43BE-95F3-EFD573F71927}">
  <ds:schemaRefs>
    <ds:schemaRef ds:uri="http://schemas.microsoft.com/office/infopath/2007/PartnerControls"/>
    <ds:schemaRef ds:uri="http://purl.org/dc/dcmitype/"/>
    <ds:schemaRef ds:uri="http://schemas.microsoft.com/office/2006/metadata/properties"/>
    <ds:schemaRef ds:uri="http://purl.org/dc/elements/1.1/"/>
    <ds:schemaRef ds:uri="c88b3e32-fbbd-4fbe-9e73-6d13bf35791f"/>
    <ds:schemaRef ds:uri="934b559d-21cb-4d2d-baef-bfae0c25eceb"/>
    <ds:schemaRef ds:uri="http://schemas.microsoft.com/office/2006/documentManagement/types"/>
    <ds:schemaRef ds:uri="http://schemas.openxmlformats.org/package/2006/metadata/core-properties"/>
    <ds:schemaRef ds:uri="http://www.w3.org/XML/1998/namespace"/>
    <ds:schemaRef ds:uri="http://purl.org/dc/terms/"/>
  </ds:schemaRefs>
</ds:datastoreItem>
</file>

<file path=customXml/itemProps2.xml><?xml version="1.0" encoding="utf-8"?>
<ds:datastoreItem xmlns:ds="http://schemas.openxmlformats.org/officeDocument/2006/customXml" ds:itemID="{C0CB6D8D-CAA4-4897-88A2-491470023BF5}">
  <ds:schemaRefs>
    <ds:schemaRef ds:uri="http://schemas.microsoft.com/sharepoint/v3/contenttype/forms"/>
  </ds:schemaRefs>
</ds:datastoreItem>
</file>

<file path=customXml/itemProps3.xml><?xml version="1.0" encoding="utf-8"?>
<ds:datastoreItem xmlns:ds="http://schemas.openxmlformats.org/officeDocument/2006/customXml" ds:itemID="{E75D5695-9A2E-4C1E-8F8F-47C6CAFB5D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34b559d-21cb-4d2d-baef-bfae0c25eceb"/>
    <ds:schemaRef ds:uri="c88b3e32-fbbd-4fbe-9e73-6d13bf35791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3085</TotalTime>
  <Words>459</Words>
  <Application>Microsoft Office PowerPoint</Application>
  <PresentationFormat>Widescreen</PresentationFormat>
  <Paragraphs>115</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Segoe UI Semibold</vt:lpstr>
      <vt:lpstr>Wingdings</vt:lpstr>
      <vt:lpstr>Office Theme</vt:lpstr>
      <vt:lpstr>Mapping the transcriptional architecture of bacterial viruses with ONT-cappable-seq</vt:lpstr>
      <vt:lpstr>Bacteriophages, efficient eradicators of bacteria</vt:lpstr>
      <vt:lpstr>The challenge of decoding phage genomes </vt:lpstr>
      <vt:lpstr>Phage transcriptomics with ONT-cappable-seq</vt:lpstr>
      <vt:lpstr>ONT-cappable-seq workflow</vt:lpstr>
      <vt:lpstr>Unraveling previously obscured transcription features</vt:lpstr>
      <vt:lpstr>Pseudomonas aeruginosa phages as testbed</vt:lpstr>
      <vt:lpstr>Diverse promoters for diverse transcription schemes</vt:lpstr>
      <vt:lpstr>From insights for a single phage to clade-wide trends</vt:lpstr>
      <vt:lpstr>Terminators tweak transcript abundance</vt:lpstr>
      <vt:lpstr>Infection stage-dependet transcription termination</vt:lpstr>
      <vt:lpstr>Non-coding RNAs are widespread among phages</vt:lpstr>
      <vt:lpstr>Accurate identification and delineation of introns</vt:lpstr>
      <vt:lpstr>ONT-cappable-seq is broadly applicable across microbial viruses</vt:lpstr>
      <vt:lpstr>Acknowledgments</vt:lpstr>
      <vt:lpstr>Transcriptomics – Analysis</vt:lpstr>
    </vt:vector>
  </TitlesOfParts>
  <Company>KU Leuven FEB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Maarten Boon</dc:creator>
  <cp:lastModifiedBy>Maarten Boon</cp:lastModifiedBy>
  <cp:revision>123</cp:revision>
  <dcterms:created xsi:type="dcterms:W3CDTF">2024-09-04T12:52:54Z</dcterms:created>
  <dcterms:modified xsi:type="dcterms:W3CDTF">2024-10-02T16:43:04Z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0x010100CD882A2C8CC5F14FB588A474E30B95FC</vt:lpwstr>
  </property>
</Properties>
</file>

<file path=docProps/thumbnail.jpeg>
</file>